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handoutMasterIdLst>
    <p:handoutMasterId r:id="rId8"/>
  </p:handoutMasterIdLst>
  <p:sldIdLst>
    <p:sldId id="1418" r:id="rId2"/>
    <p:sldId id="1416" r:id="rId3"/>
    <p:sldId id="1420" r:id="rId4"/>
    <p:sldId id="1424" r:id="rId5"/>
    <p:sldId id="1425" r:id="rId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redith Morovati" initials="MM" lastIdx="2" clrIdx="0"/>
  <p:cmAuthor id="1" name="Angie Porter" initials="AP" lastIdx="2" clrIdx="1">
    <p:extLst>
      <p:ext uri="{19B8F6BF-5375-455C-9EA6-DF929625EA0E}">
        <p15:presenceInfo xmlns:p15="http://schemas.microsoft.com/office/powerpoint/2012/main" userId="S-1-5-21-4035081066-1463413031-964943111-21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96075"/>
    <a:srgbClr val="31387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9" autoAdjust="0"/>
    <p:restoredTop sz="86415" autoAdjust="0"/>
  </p:normalViewPr>
  <p:slideViewPr>
    <p:cSldViewPr>
      <p:cViewPr varScale="1">
        <p:scale>
          <a:sx n="51" d="100"/>
          <a:sy n="51" d="100"/>
        </p:scale>
        <p:origin x="846" y="78"/>
      </p:cViewPr>
      <p:guideLst>
        <p:guide orient="horz" pos="2160"/>
        <p:guide pos="2880"/>
      </p:guideLst>
    </p:cSldViewPr>
  </p:slideViewPr>
  <p:outlineViewPr>
    <p:cViewPr>
      <p:scale>
        <a:sx n="33" d="100"/>
        <a:sy n="33" d="100"/>
      </p:scale>
      <p:origin x="0" y="-93682"/>
    </p:cViewPr>
  </p:outlineViewPr>
  <p:notesTextViewPr>
    <p:cViewPr>
      <p:scale>
        <a:sx n="125" d="100"/>
        <a:sy n="125" d="100"/>
      </p:scale>
      <p:origin x="0" y="0"/>
    </p:cViewPr>
  </p:notesTextViewPr>
  <p:sorterViewPr>
    <p:cViewPr varScale="1">
      <p:scale>
        <a:sx n="1" d="1"/>
        <a:sy n="1" d="1"/>
      </p:scale>
      <p:origin x="0" y="0"/>
    </p:cViewPr>
  </p:sorterViewPr>
  <p:notesViewPr>
    <p:cSldViewPr>
      <p:cViewPr varScale="1">
        <p:scale>
          <a:sx n="82" d="100"/>
          <a:sy n="82" d="100"/>
        </p:scale>
        <p:origin x="2460"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dirty="0"/>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atin typeface="Arial" charset="0"/>
                <a:cs typeface="Arial" charset="0"/>
              </a:defRPr>
            </a:lvl1pPr>
          </a:lstStyle>
          <a:p>
            <a:pPr>
              <a:defRPr/>
            </a:pPr>
            <a:fld id="{83F41BE6-9B32-4476-9561-BEA2D3ECCA08}" type="datetimeFigureOut">
              <a:rPr lang="en-US"/>
              <a:pPr>
                <a:defRPr/>
              </a:pPr>
              <a:t>5/20/2016</a:t>
            </a:fld>
            <a:endParaRPr lang="en-US" dirty="0"/>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dirty="0"/>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DC2A6CB5-540A-4B34-A110-0BF575F00713}" type="slidenum">
              <a:rPr lang="en-US"/>
              <a:pPr>
                <a:defRPr/>
              </a:pPr>
              <a:t>‹#›</a:t>
            </a:fld>
            <a:endParaRPr lang="en-US" dirty="0"/>
          </a:p>
        </p:txBody>
      </p:sp>
    </p:spTree>
    <p:extLst>
      <p:ext uri="{BB962C8B-B14F-4D97-AF65-F5344CB8AC3E}">
        <p14:creationId xmlns:p14="http://schemas.microsoft.com/office/powerpoint/2010/main" val="334827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642BE18-2173-4A0B-A3B5-CD3B11D8AB53}" type="datetimeFigureOut">
              <a:rPr lang="en-US"/>
              <a:pPr>
                <a:defRPr/>
              </a:pPr>
              <a:t>5/20/2016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A9BB0DD-3721-4744-952A-4A5505FFCFE1}" type="slidenum">
              <a:rPr lang="en-US"/>
              <a:pPr>
                <a:defRPr/>
              </a:pPr>
              <a:t>‹#›</a:t>
            </a:fld>
            <a:endParaRPr lang="en-US" dirty="0"/>
          </a:p>
        </p:txBody>
      </p:sp>
    </p:spTree>
    <p:extLst>
      <p:ext uri="{BB962C8B-B14F-4D97-AF65-F5344CB8AC3E}">
        <p14:creationId xmlns:p14="http://schemas.microsoft.com/office/powerpoint/2010/main" val="42201210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A9BB0DD-3721-4744-952A-4A5505FFCFE1}" type="slidenum">
              <a:rPr lang="en-US" smtClean="0"/>
              <a:pPr>
                <a:defRPr/>
              </a:pPr>
              <a:t>1</a:t>
            </a:fld>
            <a:endParaRPr lang="en-US" dirty="0"/>
          </a:p>
        </p:txBody>
      </p:sp>
    </p:spTree>
    <p:extLst>
      <p:ext uri="{BB962C8B-B14F-4D97-AF65-F5344CB8AC3E}">
        <p14:creationId xmlns:p14="http://schemas.microsoft.com/office/powerpoint/2010/main" val="1016102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A9BB0DD-3721-4744-952A-4A5505FFCFE1}" type="slidenum">
              <a:rPr lang="en-US" smtClean="0"/>
              <a:pPr>
                <a:defRPr/>
              </a:pPr>
              <a:t>2</a:t>
            </a:fld>
            <a:endParaRPr lang="en-US" dirty="0"/>
          </a:p>
        </p:txBody>
      </p:sp>
    </p:spTree>
    <p:extLst>
      <p:ext uri="{BB962C8B-B14F-4D97-AF65-F5344CB8AC3E}">
        <p14:creationId xmlns:p14="http://schemas.microsoft.com/office/powerpoint/2010/main" val="3329311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A9BB0DD-3721-4744-952A-4A5505FFCFE1}" type="slidenum">
              <a:rPr lang="en-US" smtClean="0"/>
              <a:pPr>
                <a:defRPr/>
              </a:pPr>
              <a:t>3</a:t>
            </a:fld>
            <a:endParaRPr lang="en-US" dirty="0"/>
          </a:p>
        </p:txBody>
      </p:sp>
    </p:spTree>
    <p:extLst>
      <p:ext uri="{BB962C8B-B14F-4D97-AF65-F5344CB8AC3E}">
        <p14:creationId xmlns:p14="http://schemas.microsoft.com/office/powerpoint/2010/main" val="119661147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Wave8.png"/>
          <p:cNvPicPr>
            <a:picLocks noChangeAspect="1"/>
          </p:cNvPicPr>
          <p:nvPr/>
        </p:nvPicPr>
        <p:blipFill>
          <a:blip r:embed="rId2" cstate="print">
            <a:duotone>
              <a:prstClr val="black"/>
              <a:schemeClr val="accent1">
                <a:tint val="45000"/>
                <a:satMod val="400000"/>
              </a:schemeClr>
            </a:duotone>
            <a:lum bright="20000" contrast="63000"/>
          </a:blip>
          <a:stretch>
            <a:fillRect/>
          </a:stretch>
        </p:blipFill>
        <p:spPr>
          <a:xfrm>
            <a:off x="0" y="3290240"/>
            <a:ext cx="8458200" cy="3454415"/>
          </a:xfrm>
          <a:prstGeom prst="rect">
            <a:avLst/>
          </a:prstGeom>
        </p:spPr>
      </p:pic>
      <p:pic>
        <p:nvPicPr>
          <p:cNvPr id="5" name="Picture 4" descr="Wave11.png"/>
          <p:cNvPicPr>
            <a:picLocks noChangeAspect="1"/>
          </p:cNvPicPr>
          <p:nvPr/>
        </p:nvPicPr>
        <p:blipFill>
          <a:blip r:embed="rId3" cstate="print">
            <a:duotone>
              <a:prstClr val="black"/>
              <a:schemeClr val="accent5">
                <a:tint val="45000"/>
                <a:satMod val="400000"/>
              </a:schemeClr>
            </a:duotone>
            <a:lum bright="19000" contrast="78000"/>
          </a:blip>
          <a:stretch>
            <a:fillRect/>
          </a:stretch>
        </p:blipFill>
        <p:spPr>
          <a:xfrm>
            <a:off x="2104372" y="3730911"/>
            <a:ext cx="7039627" cy="3139615"/>
          </a:xfrm>
          <a:prstGeom prst="rect">
            <a:avLst/>
          </a:prstGeom>
        </p:spPr>
      </p:pic>
      <p:pic>
        <p:nvPicPr>
          <p:cNvPr id="6" name="Picture 5" descr="Wave2.png"/>
          <p:cNvPicPr>
            <a:picLocks noChangeAspect="1"/>
          </p:cNvPicPr>
          <p:nvPr/>
        </p:nvPicPr>
        <p:blipFill>
          <a:blip r:embed="rId4" cstate="print">
            <a:duotone>
              <a:prstClr val="black"/>
              <a:schemeClr val="accent6">
                <a:tint val="45000"/>
                <a:satMod val="400000"/>
              </a:schemeClr>
            </a:duotone>
            <a:lum bright="5000" contrast="52000"/>
          </a:blip>
          <a:stretch>
            <a:fillRect/>
          </a:stretch>
        </p:blipFill>
        <p:spPr>
          <a:xfrm>
            <a:off x="-12526" y="0"/>
            <a:ext cx="5373635" cy="643129"/>
          </a:xfrm>
          <a:prstGeom prst="rect">
            <a:avLst/>
          </a:prstGeom>
        </p:spPr>
      </p:pic>
      <p:pic>
        <p:nvPicPr>
          <p:cNvPr id="7" name="Picture 6" descr="Wave1.png"/>
          <p:cNvPicPr>
            <a:picLocks noChangeAspect="1"/>
          </p:cNvPicPr>
          <p:nvPr/>
        </p:nvPicPr>
        <p:blipFill>
          <a:blip r:embed="rId5" cstate="print">
            <a:duotone>
              <a:prstClr val="black"/>
              <a:schemeClr val="accent1">
                <a:tint val="45000"/>
                <a:satMod val="400000"/>
              </a:schemeClr>
            </a:duotone>
            <a:lum bright="17000" contrast="42000"/>
          </a:blip>
          <a:stretch>
            <a:fillRect/>
          </a:stretch>
        </p:blipFill>
        <p:spPr>
          <a:xfrm>
            <a:off x="-12526" y="-25052"/>
            <a:ext cx="5373635" cy="563881"/>
          </a:xfrm>
          <a:prstGeom prst="rect">
            <a:avLst/>
          </a:prstGeom>
        </p:spPr>
      </p:pic>
      <p:pic>
        <p:nvPicPr>
          <p:cNvPr id="8" name="Picture 7" descr="Wave8.png"/>
          <p:cNvPicPr>
            <a:picLocks noChangeAspect="1"/>
          </p:cNvPicPr>
          <p:nvPr/>
        </p:nvPicPr>
        <p:blipFill>
          <a:blip r:embed="rId6" cstate="print">
            <a:duotone>
              <a:schemeClr val="bg2">
                <a:shade val="45000"/>
                <a:satMod val="135000"/>
              </a:schemeClr>
              <a:prstClr val="white"/>
            </a:duotone>
            <a:lum bright="24000"/>
          </a:blip>
          <a:stretch>
            <a:fillRect/>
          </a:stretch>
        </p:blipFill>
        <p:spPr>
          <a:xfrm>
            <a:off x="0" y="3185175"/>
            <a:ext cx="9144000" cy="3636226"/>
          </a:xfrm>
          <a:prstGeom prst="rect">
            <a:avLst/>
          </a:prstGeom>
        </p:spPr>
      </p:pic>
      <p:pic>
        <p:nvPicPr>
          <p:cNvPr id="9" name="Picture 8" descr="Wave8.png"/>
          <p:cNvPicPr>
            <a:picLocks noChangeAspect="1"/>
          </p:cNvPicPr>
          <p:nvPr/>
        </p:nvPicPr>
        <p:blipFill>
          <a:blip r:embed="rId6" cstate="print">
            <a:duotone>
              <a:prstClr val="black"/>
              <a:schemeClr val="accent1">
                <a:tint val="45000"/>
                <a:satMod val="400000"/>
              </a:schemeClr>
            </a:duotone>
            <a:lum bright="6000" contrast="63000"/>
          </a:blip>
          <a:stretch>
            <a:fillRect/>
          </a:stretch>
        </p:blipFill>
        <p:spPr>
          <a:xfrm>
            <a:off x="0" y="3234300"/>
            <a:ext cx="9144000" cy="3636226"/>
          </a:xfrm>
          <a:prstGeom prst="rect">
            <a:avLst/>
          </a:prstGeom>
        </p:spPr>
      </p:pic>
      <p:pic>
        <p:nvPicPr>
          <p:cNvPr id="10" name="Picture 9" descr="Wave10.png"/>
          <p:cNvPicPr>
            <a:picLocks noChangeAspect="1"/>
          </p:cNvPicPr>
          <p:nvPr/>
        </p:nvPicPr>
        <p:blipFill>
          <a:blip r:embed="rId7" cstate="print">
            <a:duotone>
              <a:prstClr val="black"/>
              <a:schemeClr val="accent6">
                <a:tint val="45000"/>
                <a:satMod val="400000"/>
              </a:schemeClr>
            </a:duotone>
            <a:lum bright="9000" contrast="86000"/>
          </a:blip>
          <a:stretch>
            <a:fillRect/>
          </a:stretch>
        </p:blipFill>
        <p:spPr>
          <a:xfrm>
            <a:off x="0" y="4480469"/>
            <a:ext cx="9144000" cy="2102938"/>
          </a:xfrm>
          <a:prstGeom prst="rect">
            <a:avLst/>
          </a:prstGeom>
        </p:spPr>
      </p:pic>
      <p:pic>
        <p:nvPicPr>
          <p:cNvPr id="11" name="Picture 10" descr="Wave9.png"/>
          <p:cNvPicPr>
            <a:picLocks noChangeAspect="1"/>
          </p:cNvPicPr>
          <p:nvPr/>
        </p:nvPicPr>
        <p:blipFill>
          <a:blip r:embed="rId8" cstate="print">
            <a:duotone>
              <a:prstClr val="black"/>
              <a:schemeClr val="accent6">
                <a:tint val="45000"/>
                <a:satMod val="400000"/>
              </a:schemeClr>
            </a:duotone>
            <a:lum bright="-4000" contrast="66000"/>
          </a:blip>
          <a:stretch>
            <a:fillRect/>
          </a:stretch>
        </p:blipFill>
        <p:spPr>
          <a:xfrm>
            <a:off x="5830816" y="3591837"/>
            <a:ext cx="3313183" cy="1341123"/>
          </a:xfrm>
          <a:prstGeom prst="rect">
            <a:avLst/>
          </a:prstGeom>
        </p:spPr>
      </p:pic>
      <p:pic>
        <p:nvPicPr>
          <p:cNvPr id="12" name="Picture 11" descr="Wave6.png"/>
          <p:cNvPicPr>
            <a:picLocks noChangeAspect="1"/>
          </p:cNvPicPr>
          <p:nvPr/>
        </p:nvPicPr>
        <p:blipFill>
          <a:blip r:embed="rId9" cstate="print">
            <a:duotone>
              <a:prstClr val="black"/>
              <a:schemeClr val="accent6">
                <a:tint val="45000"/>
                <a:satMod val="400000"/>
              </a:schemeClr>
            </a:duotone>
            <a:lum contrast="59000"/>
          </a:blip>
          <a:stretch>
            <a:fillRect/>
          </a:stretch>
        </p:blipFill>
        <p:spPr>
          <a:xfrm>
            <a:off x="-16807" y="4967350"/>
            <a:ext cx="4476074" cy="809685"/>
          </a:xfrm>
          <a:prstGeom prst="rect">
            <a:avLst/>
          </a:prstGeom>
        </p:spPr>
      </p:pic>
      <p:pic>
        <p:nvPicPr>
          <p:cNvPr id="13" name="Picture 12" descr="Wave3.png"/>
          <p:cNvPicPr>
            <a:picLocks noChangeAspect="1"/>
          </p:cNvPicPr>
          <p:nvPr/>
        </p:nvPicPr>
        <p:blipFill>
          <a:blip r:embed="rId10" cstate="print">
            <a:duotone>
              <a:prstClr val="black"/>
              <a:schemeClr val="accent1">
                <a:tint val="45000"/>
                <a:satMod val="400000"/>
              </a:schemeClr>
            </a:duotone>
          </a:blip>
          <a:stretch>
            <a:fillRect/>
          </a:stretch>
        </p:blipFill>
        <p:spPr>
          <a:xfrm rot="21421655">
            <a:off x="-106626" y="3101774"/>
            <a:ext cx="9455699" cy="2325798"/>
          </a:xfrm>
          <a:prstGeom prst="rect">
            <a:avLst/>
          </a:prstGeom>
        </p:spPr>
      </p:pic>
      <p:pic>
        <p:nvPicPr>
          <p:cNvPr id="14" name="Picture 16" descr="Wave11.png"/>
          <p:cNvPicPr>
            <a:picLocks noChangeAspect="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0800" y="3260725"/>
            <a:ext cx="6553200" cy="361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5" name="Date Placeholder 3"/>
          <p:cNvSpPr>
            <a:spLocks noGrp="1"/>
          </p:cNvSpPr>
          <p:nvPr>
            <p:ph type="dt" sz="half" idx="10"/>
          </p:nvPr>
        </p:nvSpPr>
        <p:spPr/>
        <p:txBody>
          <a:bodyPr/>
          <a:lstStyle>
            <a:lvl1pPr>
              <a:defRPr/>
            </a:lvl1pPr>
          </a:lstStyle>
          <a:p>
            <a:pPr>
              <a:defRPr/>
            </a:pPr>
            <a:fld id="{BAF65239-1644-4AF2-9C95-C1D632FFA782}" type="datetimeFigureOut">
              <a:rPr lang="en-US"/>
              <a:pPr>
                <a:defRPr/>
              </a:pPr>
              <a:t>5/20/2016</a:t>
            </a:fld>
            <a:endParaRPr lang="en-US" dirty="0"/>
          </a:p>
        </p:txBody>
      </p:sp>
      <p:sp>
        <p:nvSpPr>
          <p:cNvPr id="16" name="Footer Placeholder 4"/>
          <p:cNvSpPr>
            <a:spLocks noGrp="1"/>
          </p:cNvSpPr>
          <p:nvPr>
            <p:ph type="ftr" sz="quarter" idx="11"/>
          </p:nvPr>
        </p:nvSpPr>
        <p:spPr/>
        <p:txBody>
          <a:bodyPr/>
          <a:lstStyle>
            <a:lvl1pPr>
              <a:defRPr/>
            </a:lvl1pPr>
          </a:lstStyle>
          <a:p>
            <a:pPr>
              <a:defRPr/>
            </a:pPr>
            <a:endParaRPr lang="en-US" dirty="0"/>
          </a:p>
        </p:txBody>
      </p:sp>
      <p:sp>
        <p:nvSpPr>
          <p:cNvPr id="17" name="Slide Number Placeholder 5"/>
          <p:cNvSpPr>
            <a:spLocks noGrp="1"/>
          </p:cNvSpPr>
          <p:nvPr>
            <p:ph type="sldNum" sz="quarter" idx="12"/>
          </p:nvPr>
        </p:nvSpPr>
        <p:spPr/>
        <p:txBody>
          <a:bodyPr/>
          <a:lstStyle>
            <a:lvl1pPr>
              <a:defRPr/>
            </a:lvl1pPr>
          </a:lstStyle>
          <a:p>
            <a:pPr>
              <a:defRPr/>
            </a:pPr>
            <a:fld id="{CBEF34A8-6461-42F6-A9DC-992446A651D8}" type="slidenum">
              <a:rPr lang="en-US"/>
              <a:pPr>
                <a:defRPr/>
              </a:pPr>
              <a:t>‹#›</a:t>
            </a:fld>
            <a:endParaRPr lang="en-US" dirty="0"/>
          </a:p>
        </p:txBody>
      </p:sp>
    </p:spTree>
    <p:extLst>
      <p:ext uri="{BB962C8B-B14F-4D97-AF65-F5344CB8AC3E}">
        <p14:creationId xmlns:p14="http://schemas.microsoft.com/office/powerpoint/2010/main" val="4059757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5697DEC-20A4-4716-8F66-1764B28AEBC6}" type="datetimeFigureOut">
              <a:rPr lang="en-US"/>
              <a:pPr>
                <a:defRPr/>
              </a:pPr>
              <a:t>5/20/2016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AD6AD1C-C88D-49ED-A121-73944435DDB0}" type="slidenum">
              <a:rPr lang="en-US"/>
              <a:pPr>
                <a:defRPr/>
              </a:pPr>
              <a:t>‹#›</a:t>
            </a:fld>
            <a:endParaRPr lang="en-US" dirty="0"/>
          </a:p>
        </p:txBody>
      </p:sp>
    </p:spTree>
    <p:extLst>
      <p:ext uri="{BB962C8B-B14F-4D97-AF65-F5344CB8AC3E}">
        <p14:creationId xmlns:p14="http://schemas.microsoft.com/office/powerpoint/2010/main" val="3217540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FD67E93-0A70-496D-A08C-54753456FB17}" type="datetimeFigureOut">
              <a:rPr lang="en-US"/>
              <a:pPr>
                <a:defRPr/>
              </a:pPr>
              <a:t>5/20/2016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4268974-D946-480C-98BB-51D9A2DC6AF0}" type="slidenum">
              <a:rPr lang="en-US"/>
              <a:pPr>
                <a:defRPr/>
              </a:pPr>
              <a:t>‹#›</a:t>
            </a:fld>
            <a:endParaRPr lang="en-US" dirty="0"/>
          </a:p>
        </p:txBody>
      </p:sp>
    </p:spTree>
    <p:extLst>
      <p:ext uri="{BB962C8B-B14F-4D97-AF65-F5344CB8AC3E}">
        <p14:creationId xmlns:p14="http://schemas.microsoft.com/office/powerpoint/2010/main" val="3779823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Wave8.png"/>
          <p:cNvPicPr>
            <a:picLocks noChangeAspect="1"/>
          </p:cNvPicPr>
          <p:nvPr/>
        </p:nvPicPr>
        <p:blipFill>
          <a:blip r:embed="rId2" cstate="print">
            <a:duotone>
              <a:prstClr val="black"/>
              <a:schemeClr val="accent6">
                <a:tint val="45000"/>
                <a:satMod val="400000"/>
              </a:schemeClr>
            </a:duotone>
            <a:lum bright="23000" contrast="72000"/>
          </a:blip>
          <a:stretch>
            <a:fillRect/>
          </a:stretch>
        </p:blipFill>
        <p:spPr>
          <a:xfrm rot="5400000">
            <a:off x="-2816379" y="2865715"/>
            <a:ext cx="6857999" cy="1126571"/>
          </a:xfrm>
          <a:prstGeom prst="rect">
            <a:avLst/>
          </a:prstGeom>
        </p:spPr>
      </p:pic>
      <p:pic>
        <p:nvPicPr>
          <p:cNvPr id="5" name="Picture 4" descr="Wave8.png"/>
          <p:cNvPicPr>
            <a:picLocks noChangeAspect="1"/>
          </p:cNvPicPr>
          <p:nvPr/>
        </p:nvPicPr>
        <p:blipFill>
          <a:blip r:embed="rId3" cstate="print">
            <a:duotone>
              <a:schemeClr val="bg2">
                <a:shade val="45000"/>
                <a:satMod val="135000"/>
              </a:schemeClr>
              <a:prstClr val="white"/>
            </a:duotone>
            <a:lum bright="53000"/>
          </a:blip>
          <a:stretch>
            <a:fillRect/>
          </a:stretch>
        </p:blipFill>
        <p:spPr>
          <a:xfrm rot="5400000">
            <a:off x="-2891150" y="2830213"/>
            <a:ext cx="6858000" cy="1200958"/>
          </a:xfrm>
          <a:prstGeom prst="rect">
            <a:avLst/>
          </a:prstGeom>
        </p:spPr>
      </p:pic>
      <p:pic>
        <p:nvPicPr>
          <p:cNvPr id="6" name="Picture 5" descr="Wave8.png"/>
          <p:cNvPicPr>
            <a:picLocks noChangeAspect="1"/>
          </p:cNvPicPr>
          <p:nvPr/>
        </p:nvPicPr>
        <p:blipFill>
          <a:blip r:embed="rId3" cstate="print">
            <a:duotone>
              <a:prstClr val="black"/>
              <a:schemeClr val="accent1">
                <a:tint val="45000"/>
                <a:satMod val="400000"/>
              </a:schemeClr>
            </a:duotone>
            <a:lum bright="6000" contrast="63000"/>
          </a:blip>
          <a:stretch>
            <a:fillRect/>
          </a:stretch>
        </p:blipFill>
        <p:spPr>
          <a:xfrm rot="5400000">
            <a:off x="-2953781" y="2828521"/>
            <a:ext cx="6858000" cy="1200958"/>
          </a:xfrm>
          <a:prstGeom prst="rect">
            <a:avLst/>
          </a:prstGeom>
        </p:spPr>
      </p:pic>
      <p:pic>
        <p:nvPicPr>
          <p:cNvPr id="7" name="Picture 6" descr="Wave10.png"/>
          <p:cNvPicPr>
            <a:picLocks noChangeAspect="1"/>
          </p:cNvPicPr>
          <p:nvPr/>
        </p:nvPicPr>
        <p:blipFill>
          <a:blip r:embed="rId4" cstate="print">
            <a:duotone>
              <a:prstClr val="black"/>
              <a:schemeClr val="accent6">
                <a:tint val="45000"/>
                <a:satMod val="400000"/>
              </a:schemeClr>
            </a:duotone>
            <a:lum bright="9000" contrast="86000"/>
          </a:blip>
          <a:stretch>
            <a:fillRect/>
          </a:stretch>
        </p:blipFill>
        <p:spPr>
          <a:xfrm rot="5400000">
            <a:off x="-3062616" y="2956141"/>
            <a:ext cx="6858001" cy="945719"/>
          </a:xfrm>
          <a:prstGeom prst="rect">
            <a:avLst/>
          </a:prstGeom>
        </p:spPr>
      </p:pic>
      <p:pic>
        <p:nvPicPr>
          <p:cNvPr id="8" name="Picture 7" descr="Wave11.png"/>
          <p:cNvPicPr>
            <a:picLocks noChangeAspect="1"/>
          </p:cNvPicPr>
          <p:nvPr/>
        </p:nvPicPr>
        <p:blipFill>
          <a:blip r:embed="rId5" cstate="print">
            <a:duotone>
              <a:prstClr val="black"/>
              <a:schemeClr val="accent1">
                <a:tint val="45000"/>
                <a:satMod val="400000"/>
              </a:schemeClr>
            </a:duotone>
            <a:lum bright="26000" contrast="66000"/>
          </a:blip>
          <a:stretch>
            <a:fillRect/>
          </a:stretch>
        </p:blipFill>
        <p:spPr>
          <a:xfrm>
            <a:off x="-106475" y="5436296"/>
            <a:ext cx="9250475" cy="1435922"/>
          </a:xfrm>
          <a:prstGeom prst="rect">
            <a:avLst/>
          </a:prstGeom>
        </p:spPr>
      </p:pic>
      <p:sp>
        <p:nvSpPr>
          <p:cNvPr id="2" name="Title 1"/>
          <p:cNvSpPr>
            <a:spLocks noGrp="1"/>
          </p:cNvSpPr>
          <p:nvPr>
            <p:ph type="title"/>
          </p:nvPr>
        </p:nvSpPr>
        <p:spPr>
          <a:xfrm>
            <a:off x="1200958" y="274638"/>
            <a:ext cx="7485841" cy="114300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a:defRPr sz="3600"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endPos="0" dir="5400000" sy="-100000" rotWithShape="0"/>
                </a:effectLst>
                <a:latin typeface="Century" panose="02040604050505020304" pitchFamily="18" charset="0"/>
              </a:defRPr>
            </a:lvl1pPr>
          </a:lstStyle>
          <a:p>
            <a:r>
              <a:rPr lang="en-US" dirty="0"/>
              <a:t>Click to edit Master title style</a:t>
            </a:r>
          </a:p>
        </p:txBody>
      </p:sp>
      <p:sp>
        <p:nvSpPr>
          <p:cNvPr id="3" name="Content Placeholder 2"/>
          <p:cNvSpPr>
            <a:spLocks noGrp="1"/>
          </p:cNvSpPr>
          <p:nvPr>
            <p:ph idx="1"/>
          </p:nvPr>
        </p:nvSpPr>
        <p:spPr>
          <a:xfrm>
            <a:off x="1200959" y="1417638"/>
            <a:ext cx="7485840" cy="4708525"/>
          </a:xfrm>
        </p:spPr>
        <p:txBody>
          <a:bodyPr/>
          <a:lstStyle>
            <a:lvl1pPr>
              <a:buClr>
                <a:schemeClr val="tx2">
                  <a:lumMod val="75000"/>
                </a:schemeClr>
              </a:buClr>
              <a:buSzPct val="75000"/>
              <a:buFont typeface="Wingdings" pitchFamily="2" charset="2"/>
              <a:buChar char="Ø"/>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0"/>
          </p:nvPr>
        </p:nvSpPr>
        <p:spPr/>
        <p:txBody>
          <a:bodyPr/>
          <a:lstStyle>
            <a:lvl1pPr>
              <a:defRPr/>
            </a:lvl1pPr>
          </a:lstStyle>
          <a:p>
            <a:pPr>
              <a:defRPr/>
            </a:pPr>
            <a:fld id="{64212E8F-3D8B-4AEC-B81C-993CDFA652EC}" type="datetimeFigureOut">
              <a:rPr lang="en-US"/>
              <a:pPr>
                <a:defRPr/>
              </a:pPr>
              <a:t>5/20/2016</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3BEECCDC-F352-4705-92C0-6702F5211AF0}" type="slidenum">
              <a:rPr lang="en-US"/>
              <a:pPr>
                <a:defRPr/>
              </a:pPr>
              <a:t>‹#›</a:t>
            </a:fld>
            <a:endParaRPr lang="en-US" dirty="0"/>
          </a:p>
        </p:txBody>
      </p:sp>
    </p:spTree>
    <p:extLst>
      <p:ext uri="{BB962C8B-B14F-4D97-AF65-F5344CB8AC3E}">
        <p14:creationId xmlns:p14="http://schemas.microsoft.com/office/powerpoint/2010/main" val="2759916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DE25FED-17A0-48E8-81EE-AC57A2F7A459}" type="datetimeFigureOut">
              <a:rPr lang="en-US"/>
              <a:pPr>
                <a:defRPr/>
              </a:pPr>
              <a:t>5/20/2016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14581CE-ECC6-46D4-842E-07A201C07BB2}" type="slidenum">
              <a:rPr lang="en-US"/>
              <a:pPr>
                <a:defRPr/>
              </a:pPr>
              <a:t>‹#›</a:t>
            </a:fld>
            <a:endParaRPr lang="en-US" dirty="0"/>
          </a:p>
        </p:txBody>
      </p:sp>
    </p:spTree>
    <p:extLst>
      <p:ext uri="{BB962C8B-B14F-4D97-AF65-F5344CB8AC3E}">
        <p14:creationId xmlns:p14="http://schemas.microsoft.com/office/powerpoint/2010/main" val="2347108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1D63596-A73D-424D-A37D-14186D335E04}" type="datetimeFigureOut">
              <a:rPr lang="en-US"/>
              <a:pPr>
                <a:defRPr/>
              </a:pPr>
              <a:t>5/20/2016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A7C9274-8964-48FC-920A-EBB9AA435269}" type="slidenum">
              <a:rPr lang="en-US"/>
              <a:pPr>
                <a:defRPr/>
              </a:pPr>
              <a:t>‹#›</a:t>
            </a:fld>
            <a:endParaRPr lang="en-US" dirty="0"/>
          </a:p>
        </p:txBody>
      </p:sp>
    </p:spTree>
    <p:extLst>
      <p:ext uri="{BB962C8B-B14F-4D97-AF65-F5344CB8AC3E}">
        <p14:creationId xmlns:p14="http://schemas.microsoft.com/office/powerpoint/2010/main" val="3075647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8052D46-A383-42DB-91F4-F8BDE6EB5F52}" type="datetimeFigureOut">
              <a:rPr lang="en-US"/>
              <a:pPr>
                <a:defRPr/>
              </a:pPr>
              <a:t>5/20/2016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51E27FA-E2B0-43AA-88F9-0B81652E71F0}" type="slidenum">
              <a:rPr lang="en-US"/>
              <a:pPr>
                <a:defRPr/>
              </a:pPr>
              <a:t>‹#›</a:t>
            </a:fld>
            <a:endParaRPr lang="en-US" dirty="0"/>
          </a:p>
        </p:txBody>
      </p:sp>
    </p:spTree>
    <p:extLst>
      <p:ext uri="{BB962C8B-B14F-4D97-AF65-F5344CB8AC3E}">
        <p14:creationId xmlns:p14="http://schemas.microsoft.com/office/powerpoint/2010/main" val="2802235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773AF3B-4C77-49E5-8E69-3AEA39FD05E5}" type="datetimeFigureOut">
              <a:rPr lang="en-US"/>
              <a:pPr>
                <a:defRPr/>
              </a:pPr>
              <a:t>5/20/2016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9A5E38F-CE53-453D-9DDC-FC50D9DD089B}" type="slidenum">
              <a:rPr lang="en-US"/>
              <a:pPr>
                <a:defRPr/>
              </a:pPr>
              <a:t>‹#›</a:t>
            </a:fld>
            <a:endParaRPr lang="en-US" dirty="0"/>
          </a:p>
        </p:txBody>
      </p:sp>
    </p:spTree>
    <p:extLst>
      <p:ext uri="{BB962C8B-B14F-4D97-AF65-F5344CB8AC3E}">
        <p14:creationId xmlns:p14="http://schemas.microsoft.com/office/powerpoint/2010/main" val="2765923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DBABAEB-0E9E-406E-9BEB-F99ACCC9CE0C}" type="datetimeFigureOut">
              <a:rPr lang="en-US"/>
              <a:pPr>
                <a:defRPr/>
              </a:pPr>
              <a:t>5/20/2016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44D0CE6-3D73-4AE9-B5D4-BDC7D74F71DD}" type="slidenum">
              <a:rPr lang="en-US"/>
              <a:pPr>
                <a:defRPr/>
              </a:pPr>
              <a:t>‹#›</a:t>
            </a:fld>
            <a:endParaRPr lang="en-US" dirty="0"/>
          </a:p>
        </p:txBody>
      </p:sp>
    </p:spTree>
    <p:extLst>
      <p:ext uri="{BB962C8B-B14F-4D97-AF65-F5344CB8AC3E}">
        <p14:creationId xmlns:p14="http://schemas.microsoft.com/office/powerpoint/2010/main" val="4194625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4D07363-DD76-4311-B580-490AC3334EF8}" type="datetimeFigureOut">
              <a:rPr lang="en-US"/>
              <a:pPr>
                <a:defRPr/>
              </a:pPr>
              <a:t>5/20/2016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D403311-EEB4-446F-AF55-4563EC8B386D}" type="slidenum">
              <a:rPr lang="en-US"/>
              <a:pPr>
                <a:defRPr/>
              </a:pPr>
              <a:t>‹#›</a:t>
            </a:fld>
            <a:endParaRPr lang="en-US" dirty="0"/>
          </a:p>
        </p:txBody>
      </p:sp>
    </p:spTree>
    <p:extLst>
      <p:ext uri="{BB962C8B-B14F-4D97-AF65-F5344CB8AC3E}">
        <p14:creationId xmlns:p14="http://schemas.microsoft.com/office/powerpoint/2010/main" val="4079303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2108F0D-7FAE-44CC-B288-4DDB79BA5FBA}" type="datetimeFigureOut">
              <a:rPr lang="en-US"/>
              <a:pPr>
                <a:defRPr/>
              </a:pPr>
              <a:t>5/20/2016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D6A4390-9ED5-48D1-BD85-9995C6C46DA4}" type="slidenum">
              <a:rPr lang="en-US"/>
              <a:pPr>
                <a:defRPr/>
              </a:pPr>
              <a:t>‹#›</a:t>
            </a:fld>
            <a:endParaRPr lang="en-US" dirty="0"/>
          </a:p>
        </p:txBody>
      </p:sp>
    </p:spTree>
    <p:extLst>
      <p:ext uri="{BB962C8B-B14F-4D97-AF65-F5344CB8AC3E}">
        <p14:creationId xmlns:p14="http://schemas.microsoft.com/office/powerpoint/2010/main" val="1374394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D7633D0-7041-462D-937F-FDF42207E836}" type="datetimeFigureOut">
              <a:rPr lang="en-US"/>
              <a:pPr>
                <a:defRPr/>
              </a:pPr>
              <a:t>5/20/2016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D5DD757-FBF1-4994-98C7-6838E20CFE2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Interstate"/>
        </a:defRPr>
      </a:lvl2pPr>
      <a:lvl3pPr algn="ctr" rtl="0" eaLnBrk="0" fontAlgn="base" hangingPunct="0">
        <a:spcBef>
          <a:spcPct val="0"/>
        </a:spcBef>
        <a:spcAft>
          <a:spcPct val="0"/>
        </a:spcAft>
        <a:defRPr sz="4400">
          <a:solidFill>
            <a:schemeClr val="tx1"/>
          </a:solidFill>
          <a:latin typeface="Interstate"/>
        </a:defRPr>
      </a:lvl3pPr>
      <a:lvl4pPr algn="ctr" rtl="0" eaLnBrk="0" fontAlgn="base" hangingPunct="0">
        <a:spcBef>
          <a:spcPct val="0"/>
        </a:spcBef>
        <a:spcAft>
          <a:spcPct val="0"/>
        </a:spcAft>
        <a:defRPr sz="4400">
          <a:solidFill>
            <a:schemeClr val="tx1"/>
          </a:solidFill>
          <a:latin typeface="Interstate"/>
        </a:defRPr>
      </a:lvl4pPr>
      <a:lvl5pPr algn="ctr" rtl="0" eaLnBrk="0" fontAlgn="base" hangingPunct="0">
        <a:spcBef>
          <a:spcPct val="0"/>
        </a:spcBef>
        <a:spcAft>
          <a:spcPct val="0"/>
        </a:spcAft>
        <a:defRPr sz="4400">
          <a:solidFill>
            <a:schemeClr val="tx1"/>
          </a:solidFill>
          <a:latin typeface="Interstate"/>
        </a:defRPr>
      </a:lvl5pPr>
      <a:lvl6pPr marL="457200" algn="ctr" rtl="0" eaLnBrk="1" fontAlgn="base" hangingPunct="1">
        <a:spcBef>
          <a:spcPct val="0"/>
        </a:spcBef>
        <a:spcAft>
          <a:spcPct val="0"/>
        </a:spcAft>
        <a:defRPr sz="4400">
          <a:solidFill>
            <a:schemeClr val="tx1"/>
          </a:solidFill>
          <a:latin typeface="Interstate"/>
        </a:defRPr>
      </a:lvl6pPr>
      <a:lvl7pPr marL="914400" algn="ctr" rtl="0" eaLnBrk="1" fontAlgn="base" hangingPunct="1">
        <a:spcBef>
          <a:spcPct val="0"/>
        </a:spcBef>
        <a:spcAft>
          <a:spcPct val="0"/>
        </a:spcAft>
        <a:defRPr sz="4400">
          <a:solidFill>
            <a:schemeClr val="tx1"/>
          </a:solidFill>
          <a:latin typeface="Interstate"/>
        </a:defRPr>
      </a:lvl7pPr>
      <a:lvl8pPr marL="1371600" algn="ctr" rtl="0" eaLnBrk="1" fontAlgn="base" hangingPunct="1">
        <a:spcBef>
          <a:spcPct val="0"/>
        </a:spcBef>
        <a:spcAft>
          <a:spcPct val="0"/>
        </a:spcAft>
        <a:defRPr sz="4400">
          <a:solidFill>
            <a:schemeClr val="tx1"/>
          </a:solidFill>
          <a:latin typeface="Interstate"/>
        </a:defRPr>
      </a:lvl8pPr>
      <a:lvl9pPr marL="1828800" algn="ctr" rtl="0" eaLnBrk="1" fontAlgn="base" hangingPunct="1">
        <a:spcBef>
          <a:spcPct val="0"/>
        </a:spcBef>
        <a:spcAft>
          <a:spcPct val="0"/>
        </a:spcAft>
        <a:defRPr sz="4400">
          <a:solidFill>
            <a:schemeClr val="tx1"/>
          </a:solidFill>
          <a:latin typeface="Interstate"/>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219200"/>
            <a:ext cx="7806558" cy="3200399"/>
          </a:xfrm>
        </p:spPr>
        <p:txBody>
          <a:bodyPr/>
          <a:lstStyle/>
          <a:p>
            <a:pPr marL="0" indent="0">
              <a:buNone/>
            </a:pPr>
            <a:r>
              <a:rPr lang="en-US" sz="2400" dirty="0"/>
              <a:t>The Medicare Access and CHIP Reauthorization Act of 2015 (MACRA) is a bipartisan legislation signed into law on April 16, 2015. </a:t>
            </a:r>
          </a:p>
          <a:p>
            <a:r>
              <a:rPr lang="en-US" sz="2400" dirty="0"/>
              <a:t>Repeals the flawed Sustainable Growth Rate (SGR) Formula</a:t>
            </a:r>
          </a:p>
          <a:p>
            <a:r>
              <a:rPr lang="en-US" sz="2400" dirty="0"/>
              <a:t>Creates a new reimbursement structure for healthcare providers by establishing  two payment tracks, rewarding clinicians for value over volume and streamlines other existing quality reporting programs into one new system: </a:t>
            </a:r>
          </a:p>
          <a:p>
            <a:pPr lvl="1">
              <a:buFont typeface="Wingdings" panose="05000000000000000000" pitchFamily="2" charset="2"/>
              <a:buChar char="v"/>
            </a:pPr>
            <a:r>
              <a:rPr lang="en-US" sz="2400" dirty="0"/>
              <a:t>Merit-Based Incentive Payments System (MIPS) </a:t>
            </a:r>
          </a:p>
          <a:p>
            <a:pPr lvl="1">
              <a:buFont typeface="Wingdings" panose="05000000000000000000" pitchFamily="2" charset="2"/>
              <a:buChar char="v"/>
            </a:pPr>
            <a:r>
              <a:rPr lang="en-US" sz="2400" dirty="0"/>
              <a:t> Alternative payment models (APMs)</a:t>
            </a:r>
          </a:p>
        </p:txBody>
      </p:sp>
      <p:sp>
        <p:nvSpPr>
          <p:cNvPr id="5" name="Title 1"/>
          <p:cNvSpPr txBox="1">
            <a:spLocks/>
          </p:cNvSpPr>
          <p:nvPr/>
        </p:nvSpPr>
        <p:spPr bwMode="auto">
          <a:xfrm>
            <a:off x="990600" y="76200"/>
            <a:ext cx="8305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rtl="0" eaLnBrk="0" fontAlgn="base" hangingPunct="0">
              <a:spcBef>
                <a:spcPct val="0"/>
              </a:spcBef>
              <a:spcAft>
                <a:spcPct val="0"/>
              </a:spcAft>
              <a:defRPr sz="3600" b="1" kern="1200"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defRPr>
            </a:lvl1pPr>
            <a:lvl2pPr algn="ctr" rtl="0" eaLnBrk="0" fontAlgn="base" hangingPunct="0">
              <a:spcBef>
                <a:spcPct val="0"/>
              </a:spcBef>
              <a:spcAft>
                <a:spcPct val="0"/>
              </a:spcAft>
              <a:defRPr sz="4400">
                <a:solidFill>
                  <a:schemeClr val="tx1"/>
                </a:solidFill>
                <a:latin typeface="Interstate"/>
              </a:defRPr>
            </a:lvl2pPr>
            <a:lvl3pPr algn="ctr" rtl="0" eaLnBrk="0" fontAlgn="base" hangingPunct="0">
              <a:spcBef>
                <a:spcPct val="0"/>
              </a:spcBef>
              <a:spcAft>
                <a:spcPct val="0"/>
              </a:spcAft>
              <a:defRPr sz="4400">
                <a:solidFill>
                  <a:schemeClr val="tx1"/>
                </a:solidFill>
                <a:latin typeface="Interstate"/>
              </a:defRPr>
            </a:lvl3pPr>
            <a:lvl4pPr algn="ctr" rtl="0" eaLnBrk="0" fontAlgn="base" hangingPunct="0">
              <a:spcBef>
                <a:spcPct val="0"/>
              </a:spcBef>
              <a:spcAft>
                <a:spcPct val="0"/>
              </a:spcAft>
              <a:defRPr sz="4400">
                <a:solidFill>
                  <a:schemeClr val="tx1"/>
                </a:solidFill>
                <a:latin typeface="Interstate"/>
              </a:defRPr>
            </a:lvl4pPr>
            <a:lvl5pPr algn="ctr" rtl="0" eaLnBrk="0" fontAlgn="base" hangingPunct="0">
              <a:spcBef>
                <a:spcPct val="0"/>
              </a:spcBef>
              <a:spcAft>
                <a:spcPct val="0"/>
              </a:spcAft>
              <a:defRPr sz="4400">
                <a:solidFill>
                  <a:schemeClr val="tx1"/>
                </a:solidFill>
                <a:latin typeface="Interstate"/>
              </a:defRPr>
            </a:lvl5pPr>
            <a:lvl6pPr marL="457200" algn="ctr" rtl="0" eaLnBrk="1" fontAlgn="base" hangingPunct="1">
              <a:spcBef>
                <a:spcPct val="0"/>
              </a:spcBef>
              <a:spcAft>
                <a:spcPct val="0"/>
              </a:spcAft>
              <a:defRPr sz="4400">
                <a:solidFill>
                  <a:schemeClr val="tx1"/>
                </a:solidFill>
                <a:latin typeface="Interstate"/>
              </a:defRPr>
            </a:lvl6pPr>
            <a:lvl7pPr marL="914400" algn="ctr" rtl="0" eaLnBrk="1" fontAlgn="base" hangingPunct="1">
              <a:spcBef>
                <a:spcPct val="0"/>
              </a:spcBef>
              <a:spcAft>
                <a:spcPct val="0"/>
              </a:spcAft>
              <a:defRPr sz="4400">
                <a:solidFill>
                  <a:schemeClr val="tx1"/>
                </a:solidFill>
                <a:latin typeface="Interstate"/>
              </a:defRPr>
            </a:lvl7pPr>
            <a:lvl8pPr marL="1371600" algn="ctr" rtl="0" eaLnBrk="1" fontAlgn="base" hangingPunct="1">
              <a:spcBef>
                <a:spcPct val="0"/>
              </a:spcBef>
              <a:spcAft>
                <a:spcPct val="0"/>
              </a:spcAft>
              <a:defRPr sz="4400">
                <a:solidFill>
                  <a:schemeClr val="tx1"/>
                </a:solidFill>
                <a:latin typeface="Interstate"/>
              </a:defRPr>
            </a:lvl8pPr>
            <a:lvl9pPr marL="1828800" algn="ctr" rtl="0" eaLnBrk="1" fontAlgn="base" hangingPunct="1">
              <a:spcBef>
                <a:spcPct val="0"/>
              </a:spcBef>
              <a:spcAft>
                <a:spcPct val="0"/>
              </a:spcAft>
              <a:defRPr sz="4400">
                <a:solidFill>
                  <a:schemeClr val="tx1"/>
                </a:solidFill>
                <a:latin typeface="Interstate"/>
              </a:defRPr>
            </a:lvl9pPr>
          </a:lstStyle>
          <a:p>
            <a:r>
              <a:rPr lang="en-US" dirty="0">
                <a:effectLst/>
              </a:rPr>
              <a:t>Medicare access and chip reauthorization act (</a:t>
            </a:r>
            <a:r>
              <a:rPr lang="en-US" dirty="0" err="1">
                <a:effectLst/>
              </a:rPr>
              <a:t>macrA</a:t>
            </a:r>
            <a:r>
              <a:rPr lang="en-US" dirty="0">
                <a:effectLst/>
              </a:rPr>
              <a:t>)</a:t>
            </a:r>
          </a:p>
        </p:txBody>
      </p:sp>
    </p:spTree>
    <p:extLst>
      <p:ext uri="{BB962C8B-B14F-4D97-AF65-F5344CB8AC3E}">
        <p14:creationId xmlns:p14="http://schemas.microsoft.com/office/powerpoint/2010/main" val="681333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219200"/>
            <a:ext cx="7806558" cy="3200399"/>
          </a:xfrm>
        </p:spPr>
        <p:txBody>
          <a:bodyPr/>
          <a:lstStyle/>
          <a:p>
            <a:pPr marL="0" indent="0">
              <a:buNone/>
            </a:pPr>
            <a:r>
              <a:rPr lang="en-US" sz="2000" dirty="0"/>
              <a:t>The Merit-based Incentive Payment System (MIPS) consolidates three existing quality reporting programs, and create a plus adds a new program</a:t>
            </a:r>
          </a:p>
          <a:p>
            <a:r>
              <a:rPr lang="en-US" sz="2000" dirty="0"/>
              <a:t>Physician Quality Reporting System (PQRS)</a:t>
            </a:r>
          </a:p>
          <a:p>
            <a:r>
              <a:rPr lang="en-US" sz="2000" dirty="0"/>
              <a:t>Value-based Payment Modifier (VBPM)</a:t>
            </a:r>
          </a:p>
          <a:p>
            <a:r>
              <a:rPr lang="en-US" sz="2000" dirty="0"/>
              <a:t>Meaningful use (MU)</a:t>
            </a:r>
          </a:p>
          <a:p>
            <a:r>
              <a:rPr lang="en-US" sz="2000" dirty="0"/>
              <a:t>Clinical practice improvement activities (CPIA)</a:t>
            </a:r>
          </a:p>
          <a:p>
            <a:pPr marL="0" indent="0">
              <a:buNone/>
            </a:pPr>
            <a:r>
              <a:rPr lang="en-US" sz="2000" dirty="0"/>
              <a:t>Payment Schedule </a:t>
            </a:r>
          </a:p>
          <a:p>
            <a:r>
              <a:rPr lang="en-US" sz="2000" dirty="0"/>
              <a:t>Physicians participating in MIPS will be eligible for positive or negative Medicare payment adjustments. Information collected in 2017 will impact reimbursement in 2019.</a:t>
            </a:r>
          </a:p>
          <a:p>
            <a:r>
              <a:rPr lang="en-US" sz="2000" dirty="0"/>
              <a:t>Eligible professionals will receive a positive, negative, or neutral payment adjustment based on their composite score. The negative adjustment will be capped at four percent in 2019, five percent in 2020, seven percent in 2021 and nine percent in 2022. </a:t>
            </a:r>
          </a:p>
        </p:txBody>
      </p:sp>
      <p:sp>
        <p:nvSpPr>
          <p:cNvPr id="5" name="Title 1"/>
          <p:cNvSpPr txBox="1">
            <a:spLocks/>
          </p:cNvSpPr>
          <p:nvPr/>
        </p:nvSpPr>
        <p:spPr bwMode="auto">
          <a:xfrm>
            <a:off x="990600" y="76200"/>
            <a:ext cx="8305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rtl="0" eaLnBrk="0" fontAlgn="base" hangingPunct="0">
              <a:spcBef>
                <a:spcPct val="0"/>
              </a:spcBef>
              <a:spcAft>
                <a:spcPct val="0"/>
              </a:spcAft>
              <a:defRPr sz="3600" b="1" kern="1200"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defRPr>
            </a:lvl1pPr>
            <a:lvl2pPr algn="ctr" rtl="0" eaLnBrk="0" fontAlgn="base" hangingPunct="0">
              <a:spcBef>
                <a:spcPct val="0"/>
              </a:spcBef>
              <a:spcAft>
                <a:spcPct val="0"/>
              </a:spcAft>
              <a:defRPr sz="4400">
                <a:solidFill>
                  <a:schemeClr val="tx1"/>
                </a:solidFill>
                <a:latin typeface="Interstate"/>
              </a:defRPr>
            </a:lvl2pPr>
            <a:lvl3pPr algn="ctr" rtl="0" eaLnBrk="0" fontAlgn="base" hangingPunct="0">
              <a:spcBef>
                <a:spcPct val="0"/>
              </a:spcBef>
              <a:spcAft>
                <a:spcPct val="0"/>
              </a:spcAft>
              <a:defRPr sz="4400">
                <a:solidFill>
                  <a:schemeClr val="tx1"/>
                </a:solidFill>
                <a:latin typeface="Interstate"/>
              </a:defRPr>
            </a:lvl3pPr>
            <a:lvl4pPr algn="ctr" rtl="0" eaLnBrk="0" fontAlgn="base" hangingPunct="0">
              <a:spcBef>
                <a:spcPct val="0"/>
              </a:spcBef>
              <a:spcAft>
                <a:spcPct val="0"/>
              </a:spcAft>
              <a:defRPr sz="4400">
                <a:solidFill>
                  <a:schemeClr val="tx1"/>
                </a:solidFill>
                <a:latin typeface="Interstate"/>
              </a:defRPr>
            </a:lvl4pPr>
            <a:lvl5pPr algn="ctr" rtl="0" eaLnBrk="0" fontAlgn="base" hangingPunct="0">
              <a:spcBef>
                <a:spcPct val="0"/>
              </a:spcBef>
              <a:spcAft>
                <a:spcPct val="0"/>
              </a:spcAft>
              <a:defRPr sz="4400">
                <a:solidFill>
                  <a:schemeClr val="tx1"/>
                </a:solidFill>
                <a:latin typeface="Interstate"/>
              </a:defRPr>
            </a:lvl5pPr>
            <a:lvl6pPr marL="457200" algn="ctr" rtl="0" eaLnBrk="1" fontAlgn="base" hangingPunct="1">
              <a:spcBef>
                <a:spcPct val="0"/>
              </a:spcBef>
              <a:spcAft>
                <a:spcPct val="0"/>
              </a:spcAft>
              <a:defRPr sz="4400">
                <a:solidFill>
                  <a:schemeClr val="tx1"/>
                </a:solidFill>
                <a:latin typeface="Interstate"/>
              </a:defRPr>
            </a:lvl6pPr>
            <a:lvl7pPr marL="914400" algn="ctr" rtl="0" eaLnBrk="1" fontAlgn="base" hangingPunct="1">
              <a:spcBef>
                <a:spcPct val="0"/>
              </a:spcBef>
              <a:spcAft>
                <a:spcPct val="0"/>
              </a:spcAft>
              <a:defRPr sz="4400">
                <a:solidFill>
                  <a:schemeClr val="tx1"/>
                </a:solidFill>
                <a:latin typeface="Interstate"/>
              </a:defRPr>
            </a:lvl7pPr>
            <a:lvl8pPr marL="1371600" algn="ctr" rtl="0" eaLnBrk="1" fontAlgn="base" hangingPunct="1">
              <a:spcBef>
                <a:spcPct val="0"/>
              </a:spcBef>
              <a:spcAft>
                <a:spcPct val="0"/>
              </a:spcAft>
              <a:defRPr sz="4400">
                <a:solidFill>
                  <a:schemeClr val="tx1"/>
                </a:solidFill>
                <a:latin typeface="Interstate"/>
              </a:defRPr>
            </a:lvl8pPr>
            <a:lvl9pPr marL="1828800" algn="ctr" rtl="0" eaLnBrk="1" fontAlgn="base" hangingPunct="1">
              <a:spcBef>
                <a:spcPct val="0"/>
              </a:spcBef>
              <a:spcAft>
                <a:spcPct val="0"/>
              </a:spcAft>
              <a:defRPr sz="4400">
                <a:solidFill>
                  <a:schemeClr val="tx1"/>
                </a:solidFill>
                <a:latin typeface="Interstate"/>
              </a:defRPr>
            </a:lvl9pPr>
          </a:lstStyle>
          <a:p>
            <a:r>
              <a:rPr lang="en-US" dirty="0">
                <a:effectLst/>
              </a:rPr>
              <a:t>Merit-Based Incentive Payment System (MIPS)</a:t>
            </a:r>
          </a:p>
        </p:txBody>
      </p:sp>
    </p:spTree>
    <p:extLst>
      <p:ext uri="{BB962C8B-B14F-4D97-AF65-F5344CB8AC3E}">
        <p14:creationId xmlns:p14="http://schemas.microsoft.com/office/powerpoint/2010/main" val="2383289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219200"/>
            <a:ext cx="7806558" cy="3200399"/>
          </a:xfrm>
        </p:spPr>
        <p:txBody>
          <a:bodyPr/>
          <a:lstStyle/>
          <a:p>
            <a:pPr marL="0" indent="0">
              <a:buNone/>
            </a:pPr>
            <a:r>
              <a:rPr lang="en-US" sz="2800" dirty="0"/>
              <a:t>Exemptions from MIPS include:</a:t>
            </a:r>
          </a:p>
          <a:p>
            <a:r>
              <a:rPr lang="en-US" sz="2800" dirty="0"/>
              <a:t>Providers in their first year billing Medicare;</a:t>
            </a:r>
          </a:p>
          <a:p>
            <a:r>
              <a:rPr lang="en-US" sz="2800" dirty="0"/>
              <a:t>Providers whose volume of Medicare payments or patients fall below the threshold (not yet defined); and</a:t>
            </a:r>
          </a:p>
          <a:p>
            <a:r>
              <a:rPr lang="en-US" sz="2800" dirty="0"/>
              <a:t>Providers who qualify for payment under APMs with the associated bonuses exempt from MIPS.</a:t>
            </a:r>
          </a:p>
          <a:p>
            <a:pPr marL="0" indent="0">
              <a:buNone/>
            </a:pPr>
            <a:endParaRPr lang="en-US" sz="2800" dirty="0"/>
          </a:p>
          <a:p>
            <a:pPr marL="0" indent="0">
              <a:buNone/>
            </a:pPr>
            <a:r>
              <a:rPr lang="en-US" sz="2800" dirty="0"/>
              <a:t>MIPS does not apply to hospitals or facilities</a:t>
            </a:r>
          </a:p>
          <a:p>
            <a:pPr marL="0" indent="0">
              <a:buNone/>
            </a:pPr>
            <a:endParaRPr lang="en-US" sz="1600" dirty="0"/>
          </a:p>
        </p:txBody>
      </p:sp>
      <p:sp>
        <p:nvSpPr>
          <p:cNvPr id="5" name="Title 1"/>
          <p:cNvSpPr txBox="1">
            <a:spLocks/>
          </p:cNvSpPr>
          <p:nvPr/>
        </p:nvSpPr>
        <p:spPr bwMode="auto">
          <a:xfrm>
            <a:off x="990600" y="76200"/>
            <a:ext cx="8305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rtl="0" eaLnBrk="0" fontAlgn="base" hangingPunct="0">
              <a:spcBef>
                <a:spcPct val="0"/>
              </a:spcBef>
              <a:spcAft>
                <a:spcPct val="0"/>
              </a:spcAft>
              <a:defRPr sz="3600" b="1" kern="1200"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defRPr>
            </a:lvl1pPr>
            <a:lvl2pPr algn="ctr" rtl="0" eaLnBrk="0" fontAlgn="base" hangingPunct="0">
              <a:spcBef>
                <a:spcPct val="0"/>
              </a:spcBef>
              <a:spcAft>
                <a:spcPct val="0"/>
              </a:spcAft>
              <a:defRPr sz="4400">
                <a:solidFill>
                  <a:schemeClr val="tx1"/>
                </a:solidFill>
                <a:latin typeface="Interstate"/>
              </a:defRPr>
            </a:lvl2pPr>
            <a:lvl3pPr algn="ctr" rtl="0" eaLnBrk="0" fontAlgn="base" hangingPunct="0">
              <a:spcBef>
                <a:spcPct val="0"/>
              </a:spcBef>
              <a:spcAft>
                <a:spcPct val="0"/>
              </a:spcAft>
              <a:defRPr sz="4400">
                <a:solidFill>
                  <a:schemeClr val="tx1"/>
                </a:solidFill>
                <a:latin typeface="Interstate"/>
              </a:defRPr>
            </a:lvl3pPr>
            <a:lvl4pPr algn="ctr" rtl="0" eaLnBrk="0" fontAlgn="base" hangingPunct="0">
              <a:spcBef>
                <a:spcPct val="0"/>
              </a:spcBef>
              <a:spcAft>
                <a:spcPct val="0"/>
              </a:spcAft>
              <a:defRPr sz="4400">
                <a:solidFill>
                  <a:schemeClr val="tx1"/>
                </a:solidFill>
                <a:latin typeface="Interstate"/>
              </a:defRPr>
            </a:lvl4pPr>
            <a:lvl5pPr algn="ctr" rtl="0" eaLnBrk="0" fontAlgn="base" hangingPunct="0">
              <a:spcBef>
                <a:spcPct val="0"/>
              </a:spcBef>
              <a:spcAft>
                <a:spcPct val="0"/>
              </a:spcAft>
              <a:defRPr sz="4400">
                <a:solidFill>
                  <a:schemeClr val="tx1"/>
                </a:solidFill>
                <a:latin typeface="Interstate"/>
              </a:defRPr>
            </a:lvl5pPr>
            <a:lvl6pPr marL="457200" algn="ctr" rtl="0" eaLnBrk="1" fontAlgn="base" hangingPunct="1">
              <a:spcBef>
                <a:spcPct val="0"/>
              </a:spcBef>
              <a:spcAft>
                <a:spcPct val="0"/>
              </a:spcAft>
              <a:defRPr sz="4400">
                <a:solidFill>
                  <a:schemeClr val="tx1"/>
                </a:solidFill>
                <a:latin typeface="Interstate"/>
              </a:defRPr>
            </a:lvl6pPr>
            <a:lvl7pPr marL="914400" algn="ctr" rtl="0" eaLnBrk="1" fontAlgn="base" hangingPunct="1">
              <a:spcBef>
                <a:spcPct val="0"/>
              </a:spcBef>
              <a:spcAft>
                <a:spcPct val="0"/>
              </a:spcAft>
              <a:defRPr sz="4400">
                <a:solidFill>
                  <a:schemeClr val="tx1"/>
                </a:solidFill>
                <a:latin typeface="Interstate"/>
              </a:defRPr>
            </a:lvl7pPr>
            <a:lvl8pPr marL="1371600" algn="ctr" rtl="0" eaLnBrk="1" fontAlgn="base" hangingPunct="1">
              <a:spcBef>
                <a:spcPct val="0"/>
              </a:spcBef>
              <a:spcAft>
                <a:spcPct val="0"/>
              </a:spcAft>
              <a:defRPr sz="4400">
                <a:solidFill>
                  <a:schemeClr val="tx1"/>
                </a:solidFill>
                <a:latin typeface="Interstate"/>
              </a:defRPr>
            </a:lvl8pPr>
            <a:lvl9pPr marL="1828800" algn="ctr" rtl="0" eaLnBrk="1" fontAlgn="base" hangingPunct="1">
              <a:spcBef>
                <a:spcPct val="0"/>
              </a:spcBef>
              <a:spcAft>
                <a:spcPct val="0"/>
              </a:spcAft>
              <a:defRPr sz="4400">
                <a:solidFill>
                  <a:schemeClr val="tx1"/>
                </a:solidFill>
                <a:latin typeface="Interstate"/>
              </a:defRPr>
            </a:lvl9pPr>
          </a:lstStyle>
          <a:p>
            <a:r>
              <a:rPr lang="en-US" dirty="0">
                <a:effectLst/>
              </a:rPr>
              <a:t>Merit-Based Incentive Payment System (MIPS)</a:t>
            </a:r>
          </a:p>
        </p:txBody>
      </p:sp>
    </p:spTree>
    <p:extLst>
      <p:ext uri="{BB962C8B-B14F-4D97-AF65-F5344CB8AC3E}">
        <p14:creationId xmlns:p14="http://schemas.microsoft.com/office/powerpoint/2010/main" val="1247394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latin typeface="+mn-lt"/>
              </a:rPr>
              <a:t>alternative Payment models  (</a:t>
            </a:r>
            <a:r>
              <a:rPr lang="en-US" sz="4400" dirty="0" err="1">
                <a:latin typeface="+mn-lt"/>
              </a:rPr>
              <a:t>apms</a:t>
            </a:r>
            <a:r>
              <a:rPr lang="en-US" sz="4400" dirty="0">
                <a:latin typeface="+mn-lt"/>
              </a:rPr>
              <a:t>)</a:t>
            </a:r>
          </a:p>
        </p:txBody>
      </p:sp>
      <p:sp>
        <p:nvSpPr>
          <p:cNvPr id="5" name="Content Placeholder 4"/>
          <p:cNvSpPr>
            <a:spLocks noGrp="1"/>
          </p:cNvSpPr>
          <p:nvPr>
            <p:ph idx="1"/>
          </p:nvPr>
        </p:nvSpPr>
        <p:spPr>
          <a:xfrm>
            <a:off x="1200959" y="1676400"/>
            <a:ext cx="7485840" cy="4449763"/>
          </a:xfrm>
        </p:spPr>
        <p:txBody>
          <a:bodyPr>
            <a:normAutofit fontScale="70000" lnSpcReduction="20000"/>
          </a:bodyPr>
          <a:lstStyle/>
          <a:p>
            <a:pPr lvl="0"/>
            <a:r>
              <a:rPr lang="en-US" dirty="0"/>
              <a:t>What are APMs?</a:t>
            </a:r>
          </a:p>
          <a:p>
            <a:pPr lvl="1"/>
            <a:r>
              <a:rPr lang="en-US" dirty="0"/>
              <a:t>An innovative payment model expanded under the Center for Medicare &amp; Medicaid Innovation (CMMI);</a:t>
            </a:r>
          </a:p>
          <a:p>
            <a:pPr lvl="1"/>
            <a:r>
              <a:rPr lang="en-US" dirty="0"/>
              <a:t>A Medicare Shared Savings Program (MSSP) accountable care organization (ACO);</a:t>
            </a:r>
          </a:p>
          <a:p>
            <a:pPr lvl="1"/>
            <a:r>
              <a:rPr lang="en-US" dirty="0"/>
              <a:t>Medicare Health Care Quality Demonstration Program or Medicare Acute Care Episode Demonstration Program; or</a:t>
            </a:r>
          </a:p>
          <a:p>
            <a:pPr lvl="1"/>
            <a:r>
              <a:rPr lang="en-US" dirty="0"/>
              <a:t>Another demonstration program required by federal law.</a:t>
            </a:r>
          </a:p>
          <a:p>
            <a:pPr marL="457200" lvl="1" indent="0">
              <a:buNone/>
            </a:pPr>
            <a:endParaRPr lang="en-US" dirty="0"/>
          </a:p>
          <a:p>
            <a:pPr lvl="0">
              <a:defRPr sz="1800"/>
            </a:pPr>
            <a:r>
              <a:rPr lang="en-US" sz="2800" dirty="0"/>
              <a:t>Unlike MIPS, APMs offer increased potential for risks and rewards</a:t>
            </a:r>
          </a:p>
          <a:p>
            <a:pPr lvl="0">
              <a:defRPr sz="1800"/>
            </a:pPr>
            <a:endParaRPr lang="en-US" sz="2800" dirty="0"/>
          </a:p>
          <a:p>
            <a:pPr>
              <a:defRPr sz="1800"/>
            </a:pPr>
            <a:r>
              <a:rPr lang="en-US" sz="2800" dirty="0"/>
              <a:t>Eligible professionals will receive five percent bonuses each year from 2019 to 2024. Participation in an APM will also exclude eligible professionals from MIPS and most EHR Meaningful Use requirements. </a:t>
            </a:r>
          </a:p>
        </p:txBody>
      </p:sp>
      <p:sp>
        <p:nvSpPr>
          <p:cNvPr id="3" name="Slide Number Placeholder 2"/>
          <p:cNvSpPr>
            <a:spLocks noGrp="1"/>
          </p:cNvSpPr>
          <p:nvPr>
            <p:ph type="sldNum" sz="quarter" idx="12"/>
          </p:nvPr>
        </p:nvSpPr>
        <p:spPr/>
        <p:txBody>
          <a:bodyPr/>
          <a:lstStyle/>
          <a:p>
            <a:fld id="{CCA9717C-F9C9-AD4E-9C00-10B2431F35DB}"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2069594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effectLst/>
                <a:latin typeface="+mn-lt"/>
              </a:rPr>
              <a:t>alternative Payment models  (</a:t>
            </a:r>
            <a:r>
              <a:rPr lang="en-US" sz="4400" dirty="0" err="1">
                <a:effectLst/>
                <a:latin typeface="+mn-lt"/>
              </a:rPr>
              <a:t>apms</a:t>
            </a:r>
            <a:r>
              <a:rPr lang="en-US" sz="4400" dirty="0">
                <a:effectLst/>
                <a:latin typeface="+mn-lt"/>
              </a:rPr>
              <a:t>)</a:t>
            </a:r>
          </a:p>
        </p:txBody>
      </p:sp>
      <p:sp>
        <p:nvSpPr>
          <p:cNvPr id="5" name="Content Placeholder 4"/>
          <p:cNvSpPr>
            <a:spLocks noGrp="1"/>
          </p:cNvSpPr>
          <p:nvPr>
            <p:ph idx="1"/>
          </p:nvPr>
        </p:nvSpPr>
        <p:spPr>
          <a:xfrm>
            <a:off x="1200959" y="1600200"/>
            <a:ext cx="7485840" cy="4525963"/>
          </a:xfrm>
        </p:spPr>
        <p:txBody>
          <a:bodyPr>
            <a:normAutofit fontScale="70000" lnSpcReduction="20000"/>
          </a:bodyPr>
          <a:lstStyle/>
          <a:p>
            <a:pPr lvl="0"/>
            <a:r>
              <a:rPr lang="en-US" b="1" dirty="0"/>
              <a:t>Requirements</a:t>
            </a:r>
          </a:p>
          <a:p>
            <a:pPr lvl="1"/>
            <a:r>
              <a:rPr lang="en-US" dirty="0"/>
              <a:t>Use of quality measures comparable to measures under MIPS;</a:t>
            </a:r>
          </a:p>
          <a:p>
            <a:pPr lvl="1"/>
            <a:r>
              <a:rPr lang="en-US" dirty="0"/>
              <a:t>Use of a certified electronic health record (EHR) technology; and</a:t>
            </a:r>
          </a:p>
          <a:p>
            <a:pPr lvl="1"/>
            <a:r>
              <a:rPr lang="en-US" dirty="0"/>
              <a:t>Assumes more than a “nominal financial risk” (which is undefined), </a:t>
            </a:r>
            <a:r>
              <a:rPr lang="en-US" b="1" dirty="0"/>
              <a:t>OR</a:t>
            </a:r>
            <a:r>
              <a:rPr lang="en-US" dirty="0"/>
              <a:t> is a medical home expanded under the CMMI.</a:t>
            </a:r>
          </a:p>
          <a:p>
            <a:pPr marL="457200" lvl="1" indent="0">
              <a:buNone/>
            </a:pPr>
            <a:endParaRPr lang="en-US" dirty="0"/>
          </a:p>
          <a:p>
            <a:r>
              <a:rPr lang="en-US" dirty="0"/>
              <a:t>A physician receiving the designated percentage of Medicare payments or patients through a qualified, eligible APM based on the above requirements is considered a “qualifying participant” (</a:t>
            </a:r>
            <a:r>
              <a:rPr lang="en-US"/>
              <a:t>QP).</a:t>
            </a:r>
          </a:p>
          <a:p>
            <a:pPr marL="0" indent="0">
              <a:buNone/>
            </a:pPr>
            <a:endParaRPr lang="en-US" dirty="0"/>
          </a:p>
          <a:p>
            <a:pPr lvl="0">
              <a:defRPr sz="1800"/>
            </a:pPr>
            <a:r>
              <a:rPr lang="en-US" sz="2800" dirty="0"/>
              <a:t>Qualifying APM Participant:</a:t>
            </a:r>
          </a:p>
          <a:p>
            <a:pPr lvl="1">
              <a:defRPr sz="1800"/>
            </a:pPr>
            <a:r>
              <a:rPr lang="en-US" sz="2000" dirty="0"/>
              <a:t>Are not subject to MIPS </a:t>
            </a:r>
          </a:p>
          <a:p>
            <a:pPr lvl="1">
              <a:defRPr sz="1800"/>
            </a:pPr>
            <a:r>
              <a:rPr lang="en-US" sz="2000" dirty="0"/>
              <a:t>2019–2024: Receive an annual 5% lump sum bonus payment </a:t>
            </a:r>
          </a:p>
          <a:p>
            <a:pPr lvl="1">
              <a:defRPr sz="1800"/>
            </a:pPr>
            <a:r>
              <a:rPr lang="en-US" sz="2000" dirty="0"/>
              <a:t>2026–beyond: Receive higher fee schedule update</a:t>
            </a:r>
            <a:endParaRPr lang="en-US" dirty="0"/>
          </a:p>
        </p:txBody>
      </p:sp>
      <p:sp>
        <p:nvSpPr>
          <p:cNvPr id="3" name="Slide Number Placeholder 2"/>
          <p:cNvSpPr>
            <a:spLocks noGrp="1"/>
          </p:cNvSpPr>
          <p:nvPr>
            <p:ph type="sldNum" sz="quarter" idx="12"/>
          </p:nvPr>
        </p:nvSpPr>
        <p:spPr/>
        <p:txBody>
          <a:bodyPr/>
          <a:lstStyle/>
          <a:p>
            <a:fld id="{CCA9717C-F9C9-AD4E-9C00-10B2431F35DB}"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2151602465"/>
      </p:ext>
    </p:extLst>
  </p:cSld>
  <p:clrMapOvr>
    <a:masterClrMapping/>
  </p:clrMapOvr>
</p:sld>
</file>

<file path=ppt/theme/theme1.xml><?xml version="1.0" encoding="utf-8"?>
<a:theme xmlns:a="http://schemas.openxmlformats.org/drawingml/2006/main" name="2012PPT Template">
  <a:themeElements>
    <a:clrScheme name="Custom 7">
      <a:dk1>
        <a:sysClr val="windowText" lastClr="000000"/>
      </a:dk1>
      <a:lt1>
        <a:sysClr val="window" lastClr="FFFFFF"/>
      </a:lt1>
      <a:dk2>
        <a:srgbClr val="1F497D"/>
      </a:dk2>
      <a:lt2>
        <a:srgbClr val="EEECE1"/>
      </a:lt2>
      <a:accent1>
        <a:srgbClr val="4F81BD"/>
      </a:accent1>
      <a:accent2>
        <a:srgbClr val="990000"/>
      </a:accent2>
      <a:accent3>
        <a:srgbClr val="990000"/>
      </a:accent3>
      <a:accent4>
        <a:srgbClr val="17365D"/>
      </a:accent4>
      <a:accent5>
        <a:srgbClr val="95B3D7"/>
      </a:accent5>
      <a:accent6>
        <a:srgbClr val="990000"/>
      </a:accent6>
      <a:hlink>
        <a:srgbClr val="0000FF"/>
      </a:hlink>
      <a:folHlink>
        <a:srgbClr val="990000"/>
      </a:folHlink>
    </a:clrScheme>
    <a:fontScheme name="ASE NEW">
      <a:majorFont>
        <a:latin typeface="Interstate"/>
        <a:ea typeface=""/>
        <a:cs typeface=""/>
      </a:majorFont>
      <a:minorFont>
        <a:latin typeface="Calibri"/>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Officer and Board Policies Regarding Conflicts of Interest</Template>
  <TotalTime>25808</TotalTime>
  <Words>503</Words>
  <Application>Microsoft Office PowerPoint</Application>
  <PresentationFormat>On-screen Show (4:3)</PresentationFormat>
  <Paragraphs>49</Paragraphs>
  <Slides>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Century</vt:lpstr>
      <vt:lpstr>Interstate</vt:lpstr>
      <vt:lpstr>Wingdings</vt:lpstr>
      <vt:lpstr>2012PPT Template</vt:lpstr>
      <vt:lpstr>PowerPoint Presentation</vt:lpstr>
      <vt:lpstr>PowerPoint Presentation</vt:lpstr>
      <vt:lpstr>PowerPoint Presentation</vt:lpstr>
      <vt:lpstr>alternative Payment models  (apms)</vt:lpstr>
      <vt:lpstr>alternative Payment models  (apms)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hlamb</dc:creator>
  <cp:lastModifiedBy>Arissa Cooper</cp:lastModifiedBy>
  <cp:revision>2024</cp:revision>
  <cp:lastPrinted>2016-02-09T22:40:10Z</cp:lastPrinted>
  <dcterms:created xsi:type="dcterms:W3CDTF">2008-08-26T18:00:06Z</dcterms:created>
  <dcterms:modified xsi:type="dcterms:W3CDTF">2016-05-20T14:35:44Z</dcterms:modified>
</cp:coreProperties>
</file>