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7" r:id="rId3"/>
    <p:sldId id="316" r:id="rId4"/>
    <p:sldId id="309" r:id="rId5"/>
    <p:sldId id="266" r:id="rId6"/>
    <p:sldId id="321" r:id="rId7"/>
    <p:sldId id="290" r:id="rId8"/>
    <p:sldId id="291" r:id="rId9"/>
    <p:sldId id="322" r:id="rId10"/>
    <p:sldId id="292" r:id="rId11"/>
    <p:sldId id="293" r:id="rId12"/>
    <p:sldId id="298" r:id="rId13"/>
    <p:sldId id="299" r:id="rId14"/>
    <p:sldId id="305" r:id="rId15"/>
    <p:sldId id="311" r:id="rId16"/>
    <p:sldId id="303" r:id="rId17"/>
    <p:sldId id="287" r:id="rId18"/>
    <p:sldId id="289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7"/>
  </p:normalViewPr>
  <p:slideViewPr>
    <p:cSldViewPr snapToGrid="0" snapToObjects="1" showGuides="1">
      <p:cViewPr varScale="1">
        <p:scale>
          <a:sx n="70" d="100"/>
          <a:sy n="70" d="100"/>
        </p:scale>
        <p:origin x="1186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7B5C9-3E06-4EFD-BA3C-46A538D8F2CA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81C94-0C05-4984-A748-8FA4167243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3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CD1DD7-D303-4470-B580-36F22FE41708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657D4B-77E6-48F4-B0EA-2D16F012E4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91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57D4B-77E6-48F4-B0EA-2D16F012E4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3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4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42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41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44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D662D6-DE85-1F4B-A303-2DFA39C76056}" type="datetimeFigureOut">
              <a:rPr lang="en-US" smtClean="0"/>
              <a:pPr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86B7D7F-DA63-CA40-93AA-985953E14E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72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3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154" y="250031"/>
            <a:ext cx="7886700" cy="894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Header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54" y="12533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err="1" smtClean="0"/>
              <a:t>Subheader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3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68" r:id="rId6"/>
    <p:sldLayoutId id="2147483669" r:id="rId7"/>
    <p:sldLayoutId id="2147483672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33669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b="1" kern="1200">
          <a:solidFill>
            <a:srgbClr val="C0000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nread@asecho.org" TargetMode="External"/><Relationship Id="rId2" Type="http://schemas.openxmlformats.org/officeDocument/2006/relationships/hyperlink" Target="mailto:rwiegerink@asecho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dilday@asecho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COUNCIL TRANSITION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0108"/>
            <a:ext cx="6858000" cy="1267691"/>
          </a:xfrm>
        </p:spPr>
        <p:txBody>
          <a:bodyPr/>
          <a:lstStyle/>
          <a:p>
            <a:r>
              <a:rPr lang="en-US" dirty="0" smtClean="0"/>
              <a:t>WEBINAR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59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2567" y="968600"/>
            <a:ext cx="2466975" cy="1847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4" y="642257"/>
            <a:ext cx="7886700" cy="5023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Steering Committee of Council Charges:  Leadership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3" y="1253331"/>
            <a:ext cx="8555389" cy="4351338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Provide a training vehicle for emerging leaders in the specialty areas that includes personal and professional development;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Provide member engagement opportunities at the Council level that are in alignment with the organization’s strategic goals</a:t>
            </a:r>
            <a:r>
              <a:rPr lang="en-US" b="0" dirty="0" smtClean="0">
                <a:solidFill>
                  <a:schemeClr val="tx1"/>
                </a:solidFill>
              </a:rPr>
              <a:t>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Provide mentoring to members of specialty interest area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Monitor and engage in posts on Connect@ASE</a:t>
            </a:r>
            <a:endParaRPr lang="en-US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Council Steering Committee </a:t>
            </a:r>
            <a:br>
              <a:rPr lang="en-US" dirty="0" smtClean="0"/>
            </a:br>
            <a:r>
              <a:rPr lang="en-US" dirty="0" smtClean="0"/>
              <a:t>Charges:  Operational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3" y="957943"/>
            <a:ext cx="8555389" cy="49784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Submit nominations to ASE’s Awards Committee for Council specific awards </a:t>
            </a:r>
            <a:r>
              <a:rPr lang="en-US" b="0" i="1" dirty="0">
                <a:solidFill>
                  <a:schemeClr val="tx1"/>
                </a:solidFill>
              </a:rPr>
              <a:t>(Pediatric Founders Award, Outstanding Achievement in Perioperative Echocardiography Award, Sonographer Lifetime Achievement Award)</a:t>
            </a:r>
            <a:endParaRPr lang="en-US" b="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Provide input to the ASE budgeting process relating to the specialty area and Council needs during the regular ASE budgeting cycle (July - October).  ASE </a:t>
            </a:r>
            <a:r>
              <a:rPr lang="en-US" b="0" dirty="0" smtClean="0">
                <a:solidFill>
                  <a:schemeClr val="tx1"/>
                </a:solidFill>
              </a:rPr>
              <a:t>fiscal year budget </a:t>
            </a:r>
            <a:r>
              <a:rPr lang="en-US" b="0" dirty="0">
                <a:solidFill>
                  <a:schemeClr val="tx1"/>
                </a:solidFill>
              </a:rPr>
              <a:t>approved at November Board meeting.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Monitor and mentor the activities of the Council members assigned to ASE committees and task forces;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Solicit applications for ASE Foundation travel grants for Scientific Sessions; and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Facilitate grassroots advocacy efforts and input related to legislative and regulatory issues related to specialty area.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6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874852"/>
            <a:ext cx="7886700" cy="2852737"/>
          </a:xfrm>
        </p:spPr>
        <p:txBody>
          <a:bodyPr/>
          <a:lstStyle/>
          <a:p>
            <a:r>
              <a:rPr lang="en-US" dirty="0" smtClean="0"/>
              <a:t>Council Structure and Composition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3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4172"/>
            <a:ext cx="7886700" cy="972458"/>
          </a:xfrm>
        </p:spPr>
        <p:txBody>
          <a:bodyPr>
            <a:noAutofit/>
          </a:bodyPr>
          <a:lstStyle/>
          <a:p>
            <a:r>
              <a:rPr lang="en-US" sz="2400" dirty="0" smtClean="0"/>
              <a:t>Council Steering Committee Structure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4" y="624114"/>
            <a:ext cx="7886700" cy="5588000"/>
          </a:xfrm>
        </p:spPr>
        <p:txBody>
          <a:bodyPr>
            <a:no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/>
              <a:t>Council Chair </a:t>
            </a:r>
            <a:r>
              <a:rPr lang="en-US" sz="1600" b="0" dirty="0">
                <a:solidFill>
                  <a:schemeClr val="tx1"/>
                </a:solidFill>
              </a:rPr>
              <a:t>(ladder position</a:t>
            </a:r>
            <a:r>
              <a:rPr lang="en-US" sz="1600" b="0" dirty="0" smtClean="0">
                <a:solidFill>
                  <a:schemeClr val="tx1"/>
                </a:solidFill>
              </a:rPr>
              <a:t>) - Each </a:t>
            </a:r>
            <a:r>
              <a:rPr lang="en-US" sz="1600" b="0" dirty="0">
                <a:solidFill>
                  <a:schemeClr val="tx1"/>
                </a:solidFill>
              </a:rPr>
              <a:t>Council will have a chair, approved by the ASE’s President, to serve for two years*.   </a:t>
            </a:r>
            <a:r>
              <a:rPr lang="en-US" sz="1600" b="0" dirty="0" smtClean="0">
                <a:solidFill>
                  <a:schemeClr val="tx1"/>
                </a:solidFill>
              </a:rPr>
              <a:t>This </a:t>
            </a:r>
            <a:r>
              <a:rPr lang="en-US" sz="1600" b="0" dirty="0">
                <a:solidFill>
                  <a:schemeClr val="tx1"/>
                </a:solidFill>
              </a:rPr>
              <a:t>person will serve as a voting member on ASE’s Board of Directors during his/her tenure as </a:t>
            </a:r>
            <a:r>
              <a:rPr lang="en-US" sz="1600" b="0" dirty="0" smtClean="0">
                <a:solidFill>
                  <a:schemeClr val="tx1"/>
                </a:solidFill>
              </a:rPr>
              <a:t>Chair</a:t>
            </a:r>
            <a:r>
              <a:rPr lang="en-US" sz="1600" b="0" dirty="0">
                <a:solidFill>
                  <a:schemeClr val="tx1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Council </a:t>
            </a:r>
            <a:r>
              <a:rPr lang="en-US" sz="1600" dirty="0"/>
              <a:t>Chair-Elect </a:t>
            </a:r>
            <a:r>
              <a:rPr lang="en-US" sz="1600" b="0" dirty="0">
                <a:solidFill>
                  <a:schemeClr val="tx1"/>
                </a:solidFill>
              </a:rPr>
              <a:t>(ladder position)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Immediate </a:t>
            </a:r>
            <a:r>
              <a:rPr lang="en-US" sz="1600" dirty="0"/>
              <a:t>Past Council Steering Committee Chair </a:t>
            </a:r>
            <a:r>
              <a:rPr lang="en-US" sz="1600" b="0" dirty="0">
                <a:solidFill>
                  <a:schemeClr val="tx1"/>
                </a:solidFill>
              </a:rPr>
              <a:t>(final ladder position) – to provide mentorship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Scientific Sessions Track Chair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Scientific </a:t>
            </a:r>
            <a:r>
              <a:rPr lang="en-US" sz="1600" dirty="0"/>
              <a:t>Sessions Track Co-Chair 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/>
              <a:t>Council representative appointed to the Education Committee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/>
              <a:t>Council representative appointed to the Guidelines &amp; Standards Committee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/>
              <a:t>Two to three at large members </a:t>
            </a:r>
            <a:r>
              <a:rPr lang="en-US" sz="1600" b="0" dirty="0">
                <a:solidFill>
                  <a:schemeClr val="tx1"/>
                </a:solidFill>
              </a:rPr>
              <a:t>from the specialty area  (Each council to tailor member-at-large type (e.g., allied health professional, early career, surgeon, etc. to reflect their needs)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dirty="0"/>
              <a:t>Ex-officio </a:t>
            </a:r>
            <a:r>
              <a:rPr lang="en-US" sz="1600" b="0" dirty="0">
                <a:solidFill>
                  <a:schemeClr val="tx1"/>
                </a:solidFill>
              </a:rPr>
              <a:t>– Council Representative on ASE Executive Committee</a:t>
            </a:r>
          </a:p>
          <a:p>
            <a:r>
              <a:rPr lang="en-US" sz="1600" b="0" i="1" dirty="0">
                <a:solidFill>
                  <a:schemeClr val="tx1"/>
                </a:solidFill>
              </a:rPr>
              <a:t> </a:t>
            </a:r>
            <a:r>
              <a:rPr lang="en-US" sz="1600" b="0" i="1" dirty="0" smtClean="0">
                <a:solidFill>
                  <a:schemeClr val="tx1"/>
                </a:solidFill>
              </a:rPr>
              <a:t>All </a:t>
            </a:r>
            <a:r>
              <a:rPr lang="en-US" sz="1600" b="0" i="1" dirty="0">
                <a:solidFill>
                  <a:schemeClr val="tx1"/>
                </a:solidFill>
              </a:rPr>
              <a:t>Council Steering Committee members must be </a:t>
            </a:r>
            <a:r>
              <a:rPr lang="en-US" sz="1600" i="1" dirty="0">
                <a:solidFill>
                  <a:schemeClr val="tx1"/>
                </a:solidFill>
              </a:rPr>
              <a:t>active voting members </a:t>
            </a:r>
            <a:r>
              <a:rPr lang="en-US" sz="1600" b="0" i="1" dirty="0">
                <a:solidFill>
                  <a:schemeClr val="tx1"/>
                </a:solidFill>
              </a:rPr>
              <a:t>of the organization to sit on the Council Steering </a:t>
            </a:r>
            <a:r>
              <a:rPr lang="en-US" sz="1600" b="0" i="1" dirty="0" smtClean="0">
                <a:solidFill>
                  <a:schemeClr val="tx1"/>
                </a:solidFill>
              </a:rPr>
              <a:t>Committee. Organizational Representatives may be invited to the June meeting as non-voting participants.</a:t>
            </a:r>
          </a:p>
          <a:p>
            <a:r>
              <a:rPr lang="en-US" sz="1600" b="0" i="1" dirty="0" smtClean="0">
                <a:solidFill>
                  <a:schemeClr val="tx1"/>
                </a:solidFill>
              </a:rPr>
              <a:t>*terms will </a:t>
            </a:r>
            <a:r>
              <a:rPr lang="en-US" sz="1600" b="0" i="1" dirty="0">
                <a:solidFill>
                  <a:schemeClr val="tx1"/>
                </a:solidFill>
              </a:rPr>
              <a:t>conform to ASE’s initial board term</a:t>
            </a:r>
            <a:endParaRPr lang="en-US" sz="1600" b="0" dirty="0">
              <a:solidFill>
                <a:schemeClr val="tx1"/>
              </a:solidFill>
            </a:endParaRPr>
          </a:p>
          <a:p>
            <a:endParaRPr lang="en-US" sz="14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8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of Office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86" y="1500809"/>
            <a:ext cx="7633167" cy="4103860"/>
          </a:xfrm>
        </p:spPr>
        <p:txBody>
          <a:bodyPr/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Terms </a:t>
            </a:r>
            <a:r>
              <a:rPr lang="en-US" b="0" dirty="0">
                <a:solidFill>
                  <a:schemeClr val="tx1"/>
                </a:solidFill>
              </a:rPr>
              <a:t>for officers and at large member are </a:t>
            </a:r>
            <a:r>
              <a:rPr lang="en-US" b="0" dirty="0" smtClean="0">
                <a:solidFill>
                  <a:schemeClr val="tx1"/>
                </a:solidFill>
              </a:rPr>
              <a:t>2 years* </a:t>
            </a:r>
            <a:endParaRPr lang="en-US" b="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An </a:t>
            </a:r>
            <a:r>
              <a:rPr lang="en-US" b="0" dirty="0">
                <a:solidFill>
                  <a:schemeClr val="tx1"/>
                </a:solidFill>
              </a:rPr>
              <a:t>individual may serve as a Council Steering Committee officer for only one term.  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An </a:t>
            </a:r>
            <a:r>
              <a:rPr lang="en-US" b="0" dirty="0">
                <a:solidFill>
                  <a:schemeClr val="tx1"/>
                </a:solidFill>
              </a:rPr>
              <a:t>individual may serve as an at-large member for more than one </a:t>
            </a:r>
            <a:r>
              <a:rPr lang="en-US" b="0" dirty="0" smtClean="0">
                <a:solidFill>
                  <a:schemeClr val="tx1"/>
                </a:solidFill>
              </a:rPr>
              <a:t>term but no more than 2 terms.  </a:t>
            </a:r>
            <a:endParaRPr lang="en-US" b="0" dirty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At large members’ terms may be staggered to help with rotation</a:t>
            </a:r>
          </a:p>
          <a:p>
            <a:pPr lvl="0"/>
            <a:endParaRPr lang="en-US" dirty="0"/>
          </a:p>
          <a:p>
            <a:r>
              <a:rPr lang="en-US" b="0" dirty="0">
                <a:solidFill>
                  <a:schemeClr val="tx1"/>
                </a:solidFill>
              </a:rPr>
              <a:t>*</a:t>
            </a:r>
            <a:r>
              <a:rPr lang="en-US" b="0" i="1" dirty="0">
                <a:solidFill>
                  <a:schemeClr val="tx1"/>
                </a:solidFill>
              </a:rPr>
              <a:t>this cycle will conform to ASE’s initial board </a:t>
            </a:r>
            <a:r>
              <a:rPr lang="en-US" b="0" i="1" dirty="0" smtClean="0">
                <a:solidFill>
                  <a:schemeClr val="tx1"/>
                </a:solidFill>
              </a:rPr>
              <a:t>term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08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COUNCIL NOMINATING TASK FORCE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3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Council Nominating Task Force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DUTIES: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/>
                </a:solidFill>
              </a:rPr>
              <a:t>Put out a call for open Council </a:t>
            </a:r>
            <a:r>
              <a:rPr lang="en-US" dirty="0" smtClean="0">
                <a:solidFill>
                  <a:schemeClr val="tx1"/>
                </a:solidFill>
              </a:rPr>
              <a:t>positions (January) </a:t>
            </a:r>
            <a:r>
              <a:rPr lang="en-US" b="0" dirty="0">
                <a:solidFill>
                  <a:schemeClr val="tx1"/>
                </a:solidFill>
              </a:rPr>
              <a:t>using </a:t>
            </a:r>
            <a:r>
              <a:rPr lang="en-US" b="0" dirty="0" err="1">
                <a:solidFill>
                  <a:schemeClr val="tx1"/>
                </a:solidFill>
              </a:rPr>
              <a:t>Connect@ASE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smtClean="0">
                <a:solidFill>
                  <a:schemeClr val="tx1"/>
                </a:solidFill>
              </a:rPr>
              <a:t>and the e-newsletter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Accept and review nominations (January – March) </a:t>
            </a:r>
            <a:r>
              <a:rPr lang="en-US" b="0" dirty="0" smtClean="0">
                <a:solidFill>
                  <a:schemeClr val="tx1"/>
                </a:solidFill>
              </a:rPr>
              <a:t>(nomination should </a:t>
            </a:r>
            <a:r>
              <a:rPr lang="en-US" b="0" dirty="0" smtClean="0">
                <a:solidFill>
                  <a:schemeClr val="tx1"/>
                </a:solidFill>
              </a:rPr>
              <a:t>include </a:t>
            </a:r>
            <a:r>
              <a:rPr lang="en-US" b="0" dirty="0" smtClean="0">
                <a:solidFill>
                  <a:schemeClr val="tx1"/>
                </a:solidFill>
              </a:rPr>
              <a:t>a CV </a:t>
            </a:r>
            <a:r>
              <a:rPr lang="en-US" b="0" dirty="0" smtClean="0">
                <a:solidFill>
                  <a:schemeClr val="tx1"/>
                </a:solidFill>
              </a:rPr>
              <a:t>and ASE service </a:t>
            </a:r>
            <a:r>
              <a:rPr lang="en-US" b="0" dirty="0" smtClean="0">
                <a:solidFill>
                  <a:schemeClr val="tx1"/>
                </a:solidFill>
              </a:rPr>
              <a:t>history – provided by ASE staff)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Align Council nominees with ASE’s nomination process </a:t>
            </a:r>
            <a:r>
              <a:rPr lang="en-US" b="0" dirty="0" smtClean="0">
                <a:solidFill>
                  <a:schemeClr val="tx1"/>
                </a:solidFill>
              </a:rPr>
              <a:t>to include members who can help promote ASE’s strategic needs, and provide member diversity in the subspecialties.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Create a Slate of Council Steering Committee Officers (April).  </a:t>
            </a:r>
            <a:r>
              <a:rPr lang="en-US" b="0" dirty="0" smtClean="0">
                <a:solidFill>
                  <a:schemeClr val="tx1"/>
                </a:solidFill>
              </a:rPr>
              <a:t>ASE’s President will have final approval of the nominees.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The Council’s Nominating Task Force will carefully review and discuss all of the nominations.  These discussion take place in March/April.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The Slate recommended by the Council Nominating Task Force is submitted to ASE’s President in April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Candidates are notified in April/May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The newly elected officers and directors take office immediately following the ASE Annual Business Meeting in June.</a:t>
            </a:r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Robin Wiegerink, CEO – </a:t>
            </a:r>
            <a:r>
              <a:rPr lang="en-US" dirty="0" smtClean="0">
                <a:hlinkClick r:id="rId2"/>
              </a:rPr>
              <a:t>rwiegerink@asecho.org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Council Questions: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Natalya Read, Director, Membership Department – </a:t>
            </a:r>
            <a:r>
              <a:rPr lang="en-US" dirty="0" smtClean="0">
                <a:hlinkClick r:id="rId3"/>
              </a:rPr>
              <a:t>nread@asecho.org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Nominating, Committees and/or COI Questions: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Mary Alice Dilday, VP of Internal Relations</a:t>
            </a:r>
          </a:p>
          <a:p>
            <a:r>
              <a:rPr lang="en-US" dirty="0" smtClean="0">
                <a:hlinkClick r:id="rId4"/>
              </a:rPr>
              <a:t>madilday@asecho.org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4" y="488570"/>
            <a:ext cx="7886700" cy="894557"/>
          </a:xfrm>
        </p:spPr>
        <p:txBody>
          <a:bodyPr/>
          <a:lstStyle/>
          <a:p>
            <a:r>
              <a:rPr lang="en-US" dirty="0" smtClean="0"/>
              <a:t>How Councils Fit Within 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260" y="1848677"/>
            <a:ext cx="7563593" cy="3755991"/>
          </a:xfrm>
        </p:spPr>
        <p:txBody>
          <a:bodyPr/>
          <a:lstStyle/>
          <a:p>
            <a:r>
              <a:rPr lang="en-US" b="0" u="sng" dirty="0">
                <a:solidFill>
                  <a:schemeClr val="tx1"/>
                </a:solidFill>
              </a:rPr>
              <a:t>Councils</a:t>
            </a:r>
            <a:r>
              <a:rPr lang="en-US" b="0" dirty="0">
                <a:solidFill>
                  <a:schemeClr val="tx1"/>
                </a:solidFill>
              </a:rPr>
              <a:t> – internal specialty interest groups for networking purposes; open enrollment to all ASE </a:t>
            </a:r>
            <a:r>
              <a:rPr lang="en-US" b="0" dirty="0" smtClean="0">
                <a:solidFill>
                  <a:schemeClr val="tx1"/>
                </a:solidFill>
              </a:rPr>
              <a:t>members</a:t>
            </a:r>
          </a:p>
          <a:p>
            <a:endParaRPr lang="en-US" b="0" dirty="0">
              <a:solidFill>
                <a:schemeClr val="tx1"/>
              </a:solidFill>
            </a:endParaRPr>
          </a:p>
          <a:p>
            <a:endParaRPr lang="en-US" b="0" dirty="0" smtClean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494" y="30867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4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3" y="1050324"/>
            <a:ext cx="7640150" cy="4732638"/>
          </a:xfrm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chemeClr val="tx1"/>
                </a:solidFill>
              </a:rPr>
              <a:t>ASE’s Bylaws allow for the addition of specialty councils as needed.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Members can join one or more Councils, they do not have to have this specialty designation.</a:t>
            </a:r>
          </a:p>
          <a:p>
            <a:endParaRPr lang="en-US" b="0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Council Membership as of December 2016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Sonographer</a:t>
            </a:r>
            <a:r>
              <a:rPr lang="en-US" b="0" dirty="0">
                <a:solidFill>
                  <a:schemeClr val="tx1"/>
                </a:solidFill>
              </a:rPr>
              <a:t>- 4,177 members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Pediatric &amp; CHD</a:t>
            </a:r>
            <a:r>
              <a:rPr lang="en-US" b="0" dirty="0" smtClean="0">
                <a:solidFill>
                  <a:schemeClr val="tx1"/>
                </a:solidFill>
              </a:rPr>
              <a:t>- 2,312 members</a:t>
            </a:r>
            <a:endParaRPr lang="en-US" b="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Perioperative</a:t>
            </a:r>
            <a:r>
              <a:rPr lang="en-US" b="0" dirty="0">
                <a:solidFill>
                  <a:schemeClr val="tx1"/>
                </a:solidFill>
              </a:rPr>
              <a:t>- 1,579 members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Vascular</a:t>
            </a:r>
            <a:r>
              <a:rPr lang="en-US" b="0" dirty="0" smtClean="0">
                <a:solidFill>
                  <a:schemeClr val="tx1"/>
                </a:solidFill>
              </a:rPr>
              <a:t>- 1,436 members</a:t>
            </a:r>
            <a:endParaRPr lang="en-US" b="0" dirty="0">
              <a:solidFill>
                <a:schemeClr val="tx1"/>
              </a:solidFill>
            </a:endParaRPr>
          </a:p>
          <a:p>
            <a:endParaRPr lang="en-US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47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3" y="1253331"/>
            <a:ext cx="8671503" cy="463947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u="sng" dirty="0" smtClean="0">
                <a:solidFill>
                  <a:schemeClr val="tx1"/>
                </a:solidFill>
              </a:rPr>
              <a:t>Council Member</a:t>
            </a:r>
            <a:r>
              <a:rPr lang="en-US" sz="2200" b="0" dirty="0" smtClean="0">
                <a:solidFill>
                  <a:schemeClr val="tx1"/>
                </a:solidFill>
              </a:rPr>
              <a:t>– ASE members who self-selected to join the Council to engage in a specialty interest area(s).</a:t>
            </a:r>
            <a:endParaRPr lang="en-US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b="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u="sng" dirty="0" smtClean="0">
                <a:solidFill>
                  <a:schemeClr val="tx1"/>
                </a:solidFill>
              </a:rPr>
              <a:t>Council </a:t>
            </a:r>
            <a:r>
              <a:rPr lang="en-US" sz="2200" b="0" u="sng" dirty="0">
                <a:solidFill>
                  <a:schemeClr val="tx1"/>
                </a:solidFill>
              </a:rPr>
              <a:t>Steering Committee</a:t>
            </a:r>
            <a:r>
              <a:rPr lang="en-US" sz="2200" b="0" dirty="0">
                <a:solidFill>
                  <a:schemeClr val="tx1"/>
                </a:solidFill>
              </a:rPr>
              <a:t> – elected ASE members from specialty interest areas who oversee the Council activities</a:t>
            </a:r>
            <a:r>
              <a:rPr lang="en-US" sz="2200" b="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200" b="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u="sng" dirty="0" smtClean="0">
                <a:solidFill>
                  <a:schemeClr val="tx1"/>
                </a:solidFill>
              </a:rPr>
              <a:t>Council Steering Committee Chair</a:t>
            </a:r>
            <a:r>
              <a:rPr lang="en-US" sz="2200" b="0" dirty="0" smtClean="0">
                <a:solidFill>
                  <a:schemeClr val="tx1"/>
                </a:solidFill>
              </a:rPr>
              <a:t> – elected ASE member who oversees the Council Steering Committee and serves on the ASE Board of Directors.</a:t>
            </a:r>
          </a:p>
          <a:p>
            <a:r>
              <a:rPr lang="en-US" sz="2200" b="0" dirty="0" smtClean="0">
                <a:solidFill>
                  <a:schemeClr val="tx1"/>
                </a:solidFill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b="0" u="sng" dirty="0" smtClean="0">
                <a:solidFill>
                  <a:schemeClr val="tx1"/>
                </a:solidFill>
              </a:rPr>
              <a:t>Council </a:t>
            </a:r>
            <a:r>
              <a:rPr lang="en-US" sz="2200" b="0" u="sng" dirty="0">
                <a:solidFill>
                  <a:schemeClr val="tx1"/>
                </a:solidFill>
              </a:rPr>
              <a:t>Representative</a:t>
            </a:r>
            <a:r>
              <a:rPr lang="en-US" sz="2200" b="0" dirty="0">
                <a:solidFill>
                  <a:schemeClr val="tx1"/>
                </a:solidFill>
              </a:rPr>
              <a:t> </a:t>
            </a:r>
            <a:r>
              <a:rPr lang="en-US" sz="2200" b="0" dirty="0" smtClean="0">
                <a:solidFill>
                  <a:schemeClr val="tx1"/>
                </a:solidFill>
              </a:rPr>
              <a:t>–ASE </a:t>
            </a:r>
            <a:r>
              <a:rPr lang="en-US" sz="2200" b="0" dirty="0">
                <a:solidFill>
                  <a:schemeClr val="tx1"/>
                </a:solidFill>
              </a:rPr>
              <a:t>Executive Committee position.  The Council Representative serves as the voice for all four </a:t>
            </a:r>
            <a:r>
              <a:rPr lang="en-US" sz="2200" b="0" dirty="0" smtClean="0">
                <a:solidFill>
                  <a:schemeClr val="tx1"/>
                </a:solidFill>
              </a:rPr>
              <a:t>councils on the executive committee. 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44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182" y="272143"/>
            <a:ext cx="7886700" cy="6041571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Council on Cardiovascular Sonography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	</a:t>
            </a:r>
            <a:r>
              <a:rPr lang="en-US" sz="1900" dirty="0" smtClean="0">
                <a:solidFill>
                  <a:schemeClr val="tx1"/>
                </a:solidFill>
              </a:rPr>
              <a:t>-  </a:t>
            </a:r>
            <a:r>
              <a:rPr lang="en-US" sz="1900" i="1" dirty="0" smtClean="0">
                <a:solidFill>
                  <a:schemeClr val="tx1"/>
                </a:solidFill>
              </a:rPr>
              <a:t>Chair</a:t>
            </a:r>
            <a:r>
              <a:rPr lang="en-US" sz="1900" b="0" i="1" dirty="0" smtClean="0">
                <a:solidFill>
                  <a:schemeClr val="tx1"/>
                </a:solidFill>
              </a:rPr>
              <a:t>, Carol Mitchell</a:t>
            </a:r>
            <a:r>
              <a:rPr lang="en-US" sz="1900" b="0" i="1" dirty="0">
                <a:solidFill>
                  <a:schemeClr val="tx1"/>
                </a:solidFill>
              </a:rPr>
              <a:t>, PhD, RDMS, RDCS, RVT, </a:t>
            </a:r>
            <a:r>
              <a:rPr lang="en-US" sz="1900" b="0" i="1" dirty="0" smtClean="0">
                <a:solidFill>
                  <a:schemeClr val="tx1"/>
                </a:solidFill>
              </a:rPr>
              <a:t>	 	RT(R</a:t>
            </a:r>
            <a:r>
              <a:rPr lang="en-US" sz="1900" b="0" i="1" dirty="0">
                <a:solidFill>
                  <a:schemeClr val="tx1"/>
                </a:solidFill>
              </a:rPr>
              <a:t>), ACS, </a:t>
            </a:r>
            <a:r>
              <a:rPr lang="en-US" sz="1900" b="0" i="1" dirty="0" smtClean="0">
                <a:solidFill>
                  <a:schemeClr val="tx1"/>
                </a:solidFill>
              </a:rPr>
              <a:t>FASE</a:t>
            </a:r>
            <a:br>
              <a:rPr lang="en-US" sz="1900" b="0" i="1" dirty="0" smtClean="0">
                <a:solidFill>
                  <a:schemeClr val="tx1"/>
                </a:solidFill>
              </a:rPr>
            </a:br>
            <a:r>
              <a:rPr lang="en-US" sz="1900" b="0" i="1" dirty="0" smtClean="0">
                <a:solidFill>
                  <a:schemeClr val="tx1"/>
                </a:solidFill>
              </a:rPr>
              <a:t>	- Incoming Chair, Margaret “Koko” Park, </a:t>
            </a:r>
            <a:r>
              <a:rPr lang="en-US" sz="1900" b="0" dirty="0">
                <a:solidFill>
                  <a:schemeClr val="tx1"/>
                </a:solidFill>
              </a:rPr>
              <a:t>BS, ACS, </a:t>
            </a:r>
            <a:r>
              <a:rPr lang="en-US" sz="1900" b="0" dirty="0" smtClean="0">
                <a:solidFill>
                  <a:schemeClr val="tx1"/>
                </a:solidFill>
              </a:rPr>
              <a:t>		</a:t>
            </a:r>
            <a:r>
              <a:rPr lang="en-US" sz="1900" b="0" i="1" dirty="0" smtClean="0">
                <a:solidFill>
                  <a:schemeClr val="tx1"/>
                </a:solidFill>
              </a:rPr>
              <a:t>RDCS</a:t>
            </a:r>
            <a:r>
              <a:rPr lang="en-US" sz="1900" b="0" i="1" dirty="0">
                <a:solidFill>
                  <a:schemeClr val="tx1"/>
                </a:solidFill>
              </a:rPr>
              <a:t>, RVT, </a:t>
            </a:r>
            <a:r>
              <a:rPr lang="en-US" sz="1900" b="0" i="1" dirty="0" smtClean="0">
                <a:solidFill>
                  <a:schemeClr val="tx1"/>
                </a:solidFill>
              </a:rPr>
              <a:t>FASE</a:t>
            </a:r>
          </a:p>
          <a:p>
            <a:r>
              <a:rPr lang="en-US" dirty="0" smtClean="0"/>
              <a:t>Council on Pediatric and Congenital Heart Disease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1900" b="0" i="1" dirty="0" smtClean="0">
                <a:solidFill>
                  <a:schemeClr val="tx1"/>
                </a:solidFill>
              </a:rPr>
              <a:t>- </a:t>
            </a:r>
            <a:r>
              <a:rPr lang="en-US" sz="1900" i="1" dirty="0" smtClean="0">
                <a:solidFill>
                  <a:schemeClr val="tx1"/>
                </a:solidFill>
              </a:rPr>
              <a:t>Chair, </a:t>
            </a:r>
            <a:r>
              <a:rPr lang="en-US" sz="1900" b="0" i="1" dirty="0" smtClean="0">
                <a:solidFill>
                  <a:schemeClr val="tx1"/>
                </a:solidFill>
              </a:rPr>
              <a:t>Meryl Cohen, MD, FASE</a:t>
            </a:r>
            <a:br>
              <a:rPr lang="en-US" sz="1900" b="0" i="1" dirty="0" smtClean="0">
                <a:solidFill>
                  <a:schemeClr val="tx1"/>
                </a:solidFill>
              </a:rPr>
            </a:br>
            <a:r>
              <a:rPr lang="en-US" sz="1900" b="0" i="1" dirty="0" smtClean="0">
                <a:solidFill>
                  <a:schemeClr val="tx1"/>
                </a:solidFill>
              </a:rPr>
              <a:t>	- Incoming Chair, Gregory Ensing, MD, FASE</a:t>
            </a:r>
          </a:p>
          <a:p>
            <a:r>
              <a:rPr lang="en-US" dirty="0" smtClean="0"/>
              <a:t>Council on Perioperative Echocardiography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sz="1900" i="1" dirty="0" smtClean="0">
                <a:solidFill>
                  <a:schemeClr val="tx1"/>
                </a:solidFill>
              </a:rPr>
              <a:t>Chair</a:t>
            </a:r>
            <a:r>
              <a:rPr lang="en-US" sz="1900" b="0" i="1" dirty="0" smtClean="0">
                <a:solidFill>
                  <a:schemeClr val="tx1"/>
                </a:solidFill>
              </a:rPr>
              <a:t>, Roman Sniecinski, MD, FASE</a:t>
            </a:r>
            <a:br>
              <a:rPr lang="en-US" sz="1900" b="0" i="1" dirty="0" smtClean="0">
                <a:solidFill>
                  <a:schemeClr val="tx1"/>
                </a:solidFill>
              </a:rPr>
            </a:br>
            <a:r>
              <a:rPr lang="en-US" sz="1900" b="0" i="1" dirty="0" smtClean="0">
                <a:solidFill>
                  <a:schemeClr val="tx1"/>
                </a:solidFill>
              </a:rPr>
              <a:t>	-  Incoming Chair, Alan Finley, MD, FASE</a:t>
            </a:r>
          </a:p>
          <a:p>
            <a:r>
              <a:rPr lang="en-US" dirty="0" smtClean="0"/>
              <a:t>Council on Vascular Ultrasound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1900" b="0" i="1" dirty="0" smtClean="0">
                <a:solidFill>
                  <a:schemeClr val="tx1"/>
                </a:solidFill>
              </a:rPr>
              <a:t>- </a:t>
            </a:r>
            <a:r>
              <a:rPr lang="en-US" sz="1900" i="1" dirty="0" smtClean="0">
                <a:solidFill>
                  <a:schemeClr val="tx1"/>
                </a:solidFill>
              </a:rPr>
              <a:t>Chair, </a:t>
            </a:r>
            <a:r>
              <a:rPr lang="en-US" sz="1900" b="0" i="1" dirty="0" smtClean="0">
                <a:solidFill>
                  <a:schemeClr val="tx1"/>
                </a:solidFill>
              </a:rPr>
              <a:t>Esther Kim, MD, FASE</a:t>
            </a:r>
            <a:br>
              <a:rPr lang="en-US" sz="1900" b="0" i="1" dirty="0" smtClean="0">
                <a:solidFill>
                  <a:schemeClr val="tx1"/>
                </a:solidFill>
              </a:rPr>
            </a:br>
            <a:r>
              <a:rPr lang="en-US" sz="1900" b="0" i="1" dirty="0" smtClean="0">
                <a:solidFill>
                  <a:schemeClr val="tx1"/>
                </a:solidFill>
              </a:rPr>
              <a:t>	- Incoming Chair, </a:t>
            </a:r>
            <a:r>
              <a:rPr lang="en-US" sz="1900" b="0" i="1" dirty="0" err="1" smtClean="0">
                <a:solidFill>
                  <a:schemeClr val="tx1"/>
                </a:solidFill>
              </a:rPr>
              <a:t>Amer</a:t>
            </a:r>
            <a:r>
              <a:rPr lang="en-US" sz="1900" b="0" i="1" dirty="0" smtClean="0">
                <a:solidFill>
                  <a:schemeClr val="tx1"/>
                </a:solidFill>
              </a:rPr>
              <a:t> </a:t>
            </a:r>
            <a:r>
              <a:rPr lang="en-US" sz="1900" b="0" i="1" dirty="0" err="1" smtClean="0">
                <a:solidFill>
                  <a:schemeClr val="tx1"/>
                </a:solidFill>
              </a:rPr>
              <a:t>Johri</a:t>
            </a:r>
            <a:r>
              <a:rPr lang="en-US" sz="1900" b="0" i="1" dirty="0" smtClean="0">
                <a:solidFill>
                  <a:schemeClr val="tx1"/>
                </a:solidFill>
              </a:rPr>
              <a:t>, MD, FASE</a:t>
            </a:r>
          </a:p>
          <a:p>
            <a:r>
              <a:rPr lang="en-US" dirty="0" smtClean="0"/>
              <a:t>Council Liaison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>	</a:t>
            </a:r>
            <a:r>
              <a:rPr lang="en-US" b="0" i="1" dirty="0" smtClean="0">
                <a:solidFill>
                  <a:schemeClr val="tx1"/>
                </a:solidFill>
              </a:rPr>
              <a:t>- </a:t>
            </a:r>
            <a:r>
              <a:rPr lang="en-US" sz="1900" b="0" i="1" dirty="0" smtClean="0">
                <a:solidFill>
                  <a:schemeClr val="tx1"/>
                </a:solidFill>
              </a:rPr>
              <a:t>Natalya Read, ASE staff member</a:t>
            </a:r>
          </a:p>
          <a:p>
            <a:endParaRPr lang="en-US" b="0" i="1" dirty="0">
              <a:solidFill>
                <a:schemeClr val="tx1"/>
              </a:solidFill>
            </a:endParaRPr>
          </a:p>
          <a:p>
            <a:endParaRPr lang="en-US" b="0" i="1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10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4" y="772886"/>
            <a:ext cx="7886700" cy="7402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are governance changes being made to the Councils?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6" y="1850571"/>
            <a:ext cx="5385254" cy="3200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Goal –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To align the Councils with ASE’s mission and goals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To standardize operating procedures to avoid confusion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To enhance communications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To further enhance Councils as a portal for member engagement and involvement in the Society.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b="0" dirty="0" smtClean="0">
                <a:solidFill>
                  <a:schemeClr val="tx1"/>
                </a:solidFill>
              </a:rPr>
              <a:t>To reflect the organization’s values –inclusion, openness and transparency</a:t>
            </a:r>
          </a:p>
          <a:p>
            <a:endParaRPr lang="en-US" b="0" dirty="0" smtClean="0">
              <a:solidFill>
                <a:schemeClr val="tx1"/>
              </a:solidFill>
            </a:endParaRPr>
          </a:p>
        </p:txBody>
      </p:sp>
      <p:sp>
        <p:nvSpPr>
          <p:cNvPr id="5" name="AutoShape 4" descr="Image result for working together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ge result for working together 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186" y="2471736"/>
            <a:ext cx="2600325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8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54" y="533400"/>
            <a:ext cx="7886700" cy="611188"/>
          </a:xfrm>
        </p:spPr>
        <p:txBody>
          <a:bodyPr/>
          <a:lstStyle/>
          <a:p>
            <a:r>
              <a:rPr lang="en-US" dirty="0" smtClean="0"/>
              <a:t>Council Charges: 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3" y="1665513"/>
            <a:ext cx="8555389" cy="3939155"/>
          </a:xfrm>
        </p:spPr>
        <p:txBody>
          <a:bodyPr>
            <a:norm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Provide guidance to the Board regarding specialty issues;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Support the organization’s interest areas by communicating issues of importance to the Council’s membership;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b="0" dirty="0">
                <a:solidFill>
                  <a:schemeClr val="tx1"/>
                </a:solidFill>
              </a:rPr>
              <a:t>Provide member value through regular communications with the specialty </a:t>
            </a:r>
            <a:r>
              <a:rPr lang="en-US" b="0" dirty="0" smtClean="0">
                <a:solidFill>
                  <a:schemeClr val="tx1"/>
                </a:solidFill>
              </a:rPr>
              <a:t>membership. </a:t>
            </a:r>
            <a:endParaRPr lang="en-US" b="0" dirty="0">
              <a:solidFill>
                <a:schemeClr val="tx1"/>
              </a:solidFill>
            </a:endParaRP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	Connect@ASE  </a:t>
            </a:r>
            <a:endParaRPr lang="en-US" b="0" dirty="0">
              <a:solidFill>
                <a:schemeClr val="tx1"/>
              </a:solidFill>
            </a:endParaRP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	JASE </a:t>
            </a:r>
            <a:r>
              <a:rPr lang="en-US" b="0" dirty="0">
                <a:solidFill>
                  <a:schemeClr val="tx1"/>
                </a:solidFill>
              </a:rPr>
              <a:t>Society Blue Pages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	ASE </a:t>
            </a:r>
            <a:r>
              <a:rPr lang="en-US" b="0" dirty="0">
                <a:solidFill>
                  <a:schemeClr val="tx1"/>
                </a:solidFill>
              </a:rPr>
              <a:t>E-Newsletter</a:t>
            </a:r>
          </a:p>
          <a:p>
            <a:pPr marL="1028700" lvl="1" indent="-342900">
              <a:buFont typeface="Courier New" panose="02070309020205020404" pitchFamily="49" charset="0"/>
              <a:buChar char="o"/>
            </a:pPr>
            <a:r>
              <a:rPr lang="en-US" b="0" dirty="0" smtClean="0">
                <a:solidFill>
                  <a:schemeClr val="tx1"/>
                </a:solidFill>
              </a:rPr>
              <a:t>	Social </a:t>
            </a:r>
            <a:r>
              <a:rPr lang="en-US" b="0" dirty="0">
                <a:solidFill>
                  <a:schemeClr val="tx1"/>
                </a:solidFill>
              </a:rPr>
              <a:t>Media (</a:t>
            </a:r>
            <a:r>
              <a:rPr lang="en-US" b="0" dirty="0" err="1">
                <a:solidFill>
                  <a:schemeClr val="tx1"/>
                </a:solidFill>
              </a:rPr>
              <a:t>FaceBook</a:t>
            </a:r>
            <a:r>
              <a:rPr lang="en-US" b="0" dirty="0">
                <a:solidFill>
                  <a:schemeClr val="tx1"/>
                </a:solidFill>
              </a:rPr>
              <a:t>, Twitter, LinkedIn)</a:t>
            </a:r>
          </a:p>
        </p:txBody>
      </p:sp>
    </p:spTree>
    <p:extLst>
      <p:ext uri="{BB962C8B-B14F-4D97-AF65-F5344CB8AC3E}">
        <p14:creationId xmlns:p14="http://schemas.microsoft.com/office/powerpoint/2010/main" val="330866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676502"/>
            <a:ext cx="6954940" cy="437017"/>
          </a:xfrm>
        </p:spPr>
        <p:txBody>
          <a:bodyPr>
            <a:noAutofit/>
          </a:bodyPr>
          <a:lstStyle/>
          <a:p>
            <a:r>
              <a:rPr lang="en-US" sz="2800" dirty="0" smtClean="0"/>
              <a:t>Council Charges:  Representative of Specialty Areas of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478" y="1253331"/>
            <a:ext cx="8431064" cy="50282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400" b="0" dirty="0">
                <a:solidFill>
                  <a:schemeClr val="tx1"/>
                </a:solidFill>
              </a:rPr>
              <a:t>Provide a forum for members with similar interests to </a:t>
            </a:r>
            <a:r>
              <a:rPr lang="en-US" sz="3400" b="0" dirty="0" smtClean="0">
                <a:solidFill>
                  <a:schemeClr val="tx1"/>
                </a:solidFill>
              </a:rPr>
              <a:t>network </a:t>
            </a:r>
            <a:r>
              <a:rPr lang="en-US" sz="3400" b="0" i="1" dirty="0">
                <a:solidFill>
                  <a:schemeClr val="tx1"/>
                </a:solidFill>
              </a:rPr>
              <a:t>(Connect@ASE, E-News, JASE, Social Media, Council Annual Meeting during SS)</a:t>
            </a:r>
            <a:endParaRPr lang="en-US" sz="3400" b="0" dirty="0">
              <a:solidFill>
                <a:schemeClr val="tx1"/>
              </a:solidFill>
            </a:endParaRP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400" b="0" dirty="0">
                <a:solidFill>
                  <a:schemeClr val="tx1"/>
                </a:solidFill>
              </a:rPr>
              <a:t>Provide a representative to ASE Board of Directors </a:t>
            </a:r>
            <a:r>
              <a:rPr lang="en-US" sz="3400" b="0" i="1" dirty="0">
                <a:solidFill>
                  <a:schemeClr val="tx1"/>
                </a:solidFill>
              </a:rPr>
              <a:t>(Council Steering Committee Chair);</a:t>
            </a:r>
            <a:endParaRPr lang="en-US" sz="3400" b="0" dirty="0">
              <a:solidFill>
                <a:schemeClr val="tx1"/>
              </a:solidFill>
            </a:endParaRP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400" b="0" dirty="0">
                <a:solidFill>
                  <a:schemeClr val="tx1"/>
                </a:solidFill>
              </a:rPr>
              <a:t>Recommend educational offerings linked to their specialty for patients, including guidance to the ASE Scientific Sessions Program Committee </a:t>
            </a:r>
            <a:r>
              <a:rPr lang="en-US" sz="3400" b="0" i="1" dirty="0">
                <a:solidFill>
                  <a:schemeClr val="tx1"/>
                </a:solidFill>
              </a:rPr>
              <a:t>(SS Track Chair &amp; Co-Chair)</a:t>
            </a:r>
            <a:endParaRPr lang="en-US" sz="3400" b="0" dirty="0">
              <a:solidFill>
                <a:schemeClr val="tx1"/>
              </a:solidFill>
            </a:endParaRPr>
          </a:p>
          <a:p>
            <a:pPr marL="457200" lvl="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3400" b="0" dirty="0">
                <a:solidFill>
                  <a:schemeClr val="tx1"/>
                </a:solidFill>
              </a:rPr>
              <a:t>Provide guidance to the Board and Guidelines &amp; Standards Committee on standards of care related to interest areas;  </a:t>
            </a:r>
            <a:r>
              <a:rPr lang="en-US" sz="3400" b="0" i="1" dirty="0">
                <a:solidFill>
                  <a:schemeClr val="tx1"/>
                </a:solidFill>
              </a:rPr>
              <a:t>(A designated Representative on G/S committee)</a:t>
            </a:r>
            <a:endParaRPr lang="en-US" sz="3400" b="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4" y="676502"/>
            <a:ext cx="6954940" cy="437017"/>
          </a:xfrm>
        </p:spPr>
        <p:txBody>
          <a:bodyPr>
            <a:noAutofit/>
          </a:bodyPr>
          <a:lstStyle/>
          <a:p>
            <a:r>
              <a:rPr lang="en-US" sz="2800" dirty="0" smtClean="0"/>
              <a:t>Council Charges:  Representative of Specialty Areas of Interest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53" y="1253330"/>
            <a:ext cx="8555389" cy="5132955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Recommend specialty related vehicles and resources to the Board and Committees that assist the organization in meeting its strategic goals </a:t>
            </a:r>
            <a:r>
              <a:rPr lang="en-US" b="0" i="1" dirty="0" smtClean="0">
                <a:solidFill>
                  <a:schemeClr val="tx1"/>
                </a:solidFill>
              </a:rPr>
              <a:t>(i.e., Feb. Board Retreat – ideas presented or presentation of business proposals)</a:t>
            </a: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Recommend guideline topics to Guidelines and Standards Committee that meet gaps in the specialty areas; </a:t>
            </a:r>
            <a:r>
              <a:rPr lang="en-US" b="0" i="1" dirty="0" smtClean="0">
                <a:solidFill>
                  <a:schemeClr val="tx1"/>
                </a:solidFill>
              </a:rPr>
              <a:t>(by Council recommendations)</a:t>
            </a:r>
            <a:endParaRPr lang="en-US" b="0" dirty="0" smtClean="0">
              <a:solidFill>
                <a:schemeClr val="tx1"/>
              </a:solidFill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b="0" dirty="0" smtClean="0">
                <a:solidFill>
                  <a:schemeClr val="tx1"/>
                </a:solidFill>
              </a:rPr>
              <a:t>Provide guidance to ASE’s Education Committee for improvements for faculty related to ASE’s educational offerings; </a:t>
            </a:r>
            <a:r>
              <a:rPr lang="en-US" b="0" i="1" dirty="0" smtClean="0">
                <a:solidFill>
                  <a:schemeClr val="tx1"/>
                </a:solidFill>
              </a:rPr>
              <a:t>(A designated Council representative on Education Committee)</a:t>
            </a:r>
            <a:endParaRPr lang="en-US" b="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binar.potx" id="{23DE6E4A-8A55-4804-AC2B-3C0DB7FAC8CB}" vid="{957FF578-868C-4674-B5DD-A90C190A0B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 Orientation 9.7.16</Template>
  <TotalTime>771</TotalTime>
  <Words>1014</Words>
  <Application>Microsoft Office PowerPoint</Application>
  <PresentationFormat>On-screen Show (4:3)</PresentationFormat>
  <Paragraphs>117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Courier New</vt:lpstr>
      <vt:lpstr>Wingdings</vt:lpstr>
      <vt:lpstr>Office Theme</vt:lpstr>
      <vt:lpstr>COUNCIL TRANSITION</vt:lpstr>
      <vt:lpstr>How Councils Fit Within ASE</vt:lpstr>
      <vt:lpstr>Councils</vt:lpstr>
      <vt:lpstr>Council Terminology</vt:lpstr>
      <vt:lpstr>PowerPoint Presentation</vt:lpstr>
      <vt:lpstr>Why are governance changes being made to the Councils?</vt:lpstr>
      <vt:lpstr>Council Charges:  Communication</vt:lpstr>
      <vt:lpstr>Council Charges:  Representative of Specialty Areas of Interest</vt:lpstr>
      <vt:lpstr>Council Charges:  Representative of Specialty Areas of Interest</vt:lpstr>
      <vt:lpstr>Steering Committee of Council Charges:  Leadership Development</vt:lpstr>
      <vt:lpstr>Council Steering Committee  Charges:  Operational</vt:lpstr>
      <vt:lpstr>Council Structure and Composition</vt:lpstr>
      <vt:lpstr>Council Steering Committee Structure</vt:lpstr>
      <vt:lpstr>Terms of Office</vt:lpstr>
      <vt:lpstr>COUNCIL NOMINATING TASK FORCE </vt:lpstr>
      <vt:lpstr>Council Nominating Task Force</vt:lpstr>
      <vt:lpstr>Next Steps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COUNCIL ORIENTATION</dc:title>
  <dc:creator>Mary Alice Dilday</dc:creator>
  <cp:lastModifiedBy>Mary Alice Dilday</cp:lastModifiedBy>
  <cp:revision>43</cp:revision>
  <cp:lastPrinted>2016-09-09T18:40:22Z</cp:lastPrinted>
  <dcterms:created xsi:type="dcterms:W3CDTF">2016-09-07T18:16:22Z</dcterms:created>
  <dcterms:modified xsi:type="dcterms:W3CDTF">2017-01-18T15:36:53Z</dcterms:modified>
</cp:coreProperties>
</file>