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67" r:id="rId4"/>
    <p:sldId id="268" r:id="rId5"/>
    <p:sldId id="270" r:id="rId6"/>
    <p:sldId id="271" r:id="rId7"/>
    <p:sldId id="272" r:id="rId8"/>
    <p:sldId id="273" r:id="rId9"/>
    <p:sldId id="275" r:id="rId10"/>
    <p:sldId id="280" r:id="rId11"/>
    <p:sldId id="283" r:id="rId12"/>
    <p:sldId id="274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285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176" y="4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3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ASE 2 Minute Tutorials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ADF32-BB4A-A34E-8DCF-392947CAFA31}" type="datetime1">
              <a:rPr lang="en-US" smtClean="0"/>
              <a:t>6/2/19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F7B1B-3EFC-1D4F-B3C1-2253C3DBB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8975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03T20:22:41.286"/>
    </inkml:context>
    <inkml:brush xml:id="br0">
      <inkml:brushProperty name="width" value="0.025" units="cm"/>
      <inkml:brushProperty name="height" value="0.025" units="cm"/>
      <inkml:brushProperty name="color" value="#F4EF25"/>
      <inkml:brushProperty name="ignorePressure" value="1"/>
    </inkml:brush>
  </inkml:definitions>
  <inkml:trace contextRef="#ctx0" brushRef="#br0">1 42,'1'3,"1"-1,0 1,-1 0,1-1,-1 1,0 0,0 0,0 0,0 0,-1 0,1 0,-1 0,1 0,-1 1,0 49,-1-34,1 514,1-518,1 0,1 0,1 0,0 0,0-1,2 0,0 0,2 2,1 6,-1 0,6 22,-9-29,0-1,1 0,0 0,2-1,-1 0,1 0,4 4,-11-16,0 0,0-1,0 1,0 0,0-1,1 1,-1 0,0-1,0 1,0-1,1 0,-1 1,0-1,0 0,1 0,-1 0,0 0,1 0,-1 0,0 0,1 0,-1 0,0-1,0 1,1-1,-1 1,0-1,0 1,0-1,0 0,0 1,0-1,0 0,0 0,0 0,0 0,0 0,0 0,0-1,45-51,-33 37,4-7,0-1,-2 0,-1-2,-1 1,-1-2,0-4,36-72,-36 79,-2 0,-1 0,-1-1,-2 0,1-6,2-4,0 0,5-5,-4 9,-2 0,-1-1,-1 0,1-31,-3 24,2 0,2 0,2-4,0 1,-8 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03T20:24:18.168"/>
    </inkml:context>
    <inkml:brush xml:id="br0">
      <inkml:brushProperty name="width" value="0.025" units="cm"/>
      <inkml:brushProperty name="height" value="0.025" units="cm"/>
      <inkml:brushProperty name="color" value="#F4EF25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25T23:07:35.4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34 3006,'-3'-4,"-1"-1,1 0,0 0,0 0,0 0,1 0,0-1,0 1,0-1,0 1,1-1,0 0,0 0,1-3,-1-20,1 1,2-18,1-7,-3-571,15 439,-16 78,12-94,-7 138,-5 48,2 1,0 0,1 0,0-1,1 1,0 1,3-5,-1 1,-1 0,-1 0,0 0,-1 0,0-12,2-15,2-42,-4 1,-5-32,0-13,3 60,3 0,6-24,1-15,-4 0,-5-38,-1 110,2 12,2 0,1 0,1 0,0 1,2 0,1 0,1 1,6-9,-14 30,0-1,0 1,1-1,-1 1,1 0,-1 0,1 0,0 1,-1-1,1 0,0 1,0 0,0 0,1 0,-1 0,0 0,0 1,0-1,1 1,-1 0,0 0,3 0,12 0,0 1,-1 0,12 3,-22-2,-1 0,1 0,-1 0,0 1,0 0,0 0,-1 0,1 1,-1 0,5 3,50 53,-23-22,-18-19,-2 1,0 0,13 23,-14-19,1-1,2-1,6 6,147 157,-143-154,63 61,-48-52,40 45,32 33,11-1,-81-74,-13-14,-18-16,0 0,0 1,-2 1,0 0,0 1,1 4,1 2,1-2,1 0,0-1,2 0,32 36,32 16,-43-31,2-1,2-2,2-2,9 4,19 19,-60-45,1 0,0-1,1-1,0 0,1-2,0 1,0-2,1 0,0-2,0 1,7-1,0-1,0-1,0-1,0-2,0 0,1-2,7-1,-25 1,-1 0,0-1,0 1,0-1,0-1,0 1,-1-1,1-1,-1 1,0-1,1 0,-2 0,1-1,-1 0,1 0,-1 0,0 0,-1-1,0 0,0 0,0 0,0-1,-1 1,0-1,6-12,-1 0,-1 0,0-1,-2 0,0-1,-1 1,-1-1,-1 1,-1-13,-2 14,-4-221,10-13,11 168,-2 9,-10 38,1-22,-1-30,-2 58,1 1,2 0,1 0,2-5,10-52,-18 86,1-1,-1 1,0 0,1-1,0 1,0 0,-1-1,1 1,0 0,1 0,-1 0,0 0,1 0,-1 0,1 0,0 0,-1 0,1 1,0-1,0 1,0 0,0-1,0 1,0 0,1 0,-1 0,0 0,1 1,1-1,0 0,-1 1,1 0,0 1,-1-1,1 1,0-1,-1 1,1 0,-1 1,1-1,-1 0,0 1,1 0,-1 0,0 0,0 0,0 0,0 1,2 2,6 9,-1 2,0-1,-1 1,0 1,-1 0,-1 0,-1 0,4 18,15 94,-20-104,-1 0,0 21,-2-22,1 0,1 0,3 7,5 15,-3 1,-1 0,-3 1,-2-1,-2 34,-1-49,1 0,1 0,2 0,1 0,1 0,-2-15,-2 0,0 0,-1 0,-1 3,0-6,1 1,0-1,1 1,0-1,5 13,6 27,-2-1,-2 2,-3-1,-1 15,-4-60,2 152,-4-102,3 0,6 37,6 118,-10-172,-2 0,-2 0,-2 0,0 9,4 35,11 22,-6-62,-2 1,-1 21,10 47,-14-103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ASE 2 Minute Tutorials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8A885-6058-E244-AC9E-D4A7CF6CEE89}" type="datetime1">
              <a:rPr lang="en-US" smtClean="0"/>
              <a:t>6/2/19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3F955-C343-2243-BE54-EE352B9C9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9194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3F955-C343-2243-BE54-EE352B9C9777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ASE 2 Minute Tutorials</a:t>
            </a:r>
          </a:p>
        </p:txBody>
      </p:sp>
    </p:spTree>
    <p:extLst>
      <p:ext uri="{BB962C8B-B14F-4D97-AF65-F5344CB8AC3E}">
        <p14:creationId xmlns:p14="http://schemas.microsoft.com/office/powerpoint/2010/main" val="1079999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ASE 2 Minute Tutorials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B3F955-C343-2243-BE54-EE352B9C97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4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Quantification of MS almost always can</a:t>
            </a:r>
            <a:r>
              <a:rPr lang="en-US" baseline="0" dirty="0"/>
              <a:t> be performed with TTE. However TEE mitral valve area by 3D planimetry typically provides superior image quality.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ASE 2 Minute Tutorials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B3F955-C343-2243-BE54-EE352B9C97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03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ASE 2 Minute Tutorials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B3F955-C343-2243-BE54-EE352B9C97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81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ASE 2 Minute Tutorials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B3F955-C343-2243-BE54-EE352B9C97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04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ASE 2 Minute Tutorials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B3F955-C343-2243-BE54-EE352B9C97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3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030014D-467C-0341-8A19-154DB821BBED}" type="datetime1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86B7D7F-DA63-CA40-93AA-985953E14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5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9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AA91519E-BCF9-394C-951D-46898A68B6C4}" type="datetime1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86B7D7F-DA63-CA40-93AA-985953E14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2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1AFA2E5-F43E-404D-825C-8C75ECBC3FDA}" type="datetime1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86B7D7F-DA63-CA40-93AA-985953E14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0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E38600A-C84C-EF42-8C32-0E9E96C5D6C5}" type="datetime1">
              <a:rPr lang="en-US" smtClean="0"/>
              <a:t>6/2/19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86B7D7F-DA63-CA40-93AA-985953E14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4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42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B07CDF3-DBCC-FD4A-86FF-5978AEDB85C8}" type="datetime1">
              <a:rPr lang="en-US" smtClean="0"/>
              <a:t>6/2/19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86B7D7F-DA63-CA40-93AA-985953E14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4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2E1D508-8F3B-BE40-8939-7502FBE808BC}" type="datetime1">
              <a:rPr lang="en-US" smtClean="0"/>
              <a:t>6/2/19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86B7D7F-DA63-CA40-93AA-985953E14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4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4DD63CB-05A0-5C46-B005-E6E4544C54DF}" type="datetime1">
              <a:rPr lang="en-US" smtClean="0"/>
              <a:t>6/2/19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86B7D7F-DA63-CA40-93AA-985953E14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2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154" y="187524"/>
            <a:ext cx="7886700" cy="670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54" y="93999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3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8" r:id="rId6"/>
    <p:sldLayoutId id="2147483669" r:id="rId7"/>
    <p:sldLayoutId id="2147483672" r:id="rId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b="1" kern="1200">
          <a:solidFill>
            <a:srgbClr val="C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echo.org/wp-content/uploads/2014/05/2009_Echo-Assessment-of-Valve-Stenosis.pdf" TargetMode="External"/><Relationship Id="rId2" Type="http://schemas.openxmlformats.org/officeDocument/2006/relationships/hyperlink" Target="https://www.sciencedirect.com/science/article/pii/S0735109714012790?via%3Dihub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customXml" Target="../ink/ink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customXml" Target="../ink/ink1.xml"/><Relationship Id="rId10" Type="http://schemas.openxmlformats.org/officeDocument/2006/relationships/customXml" Target="../ink/ink3.xml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ACQUIRED MITRAL STENOSIS IN THE ADULT</a:t>
            </a:r>
            <a:endParaRPr lang="en-US" sz="2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1D593F7-9C9B-4EA8-95F9-E9F4BD2423CC}"/>
              </a:ext>
            </a:extLst>
          </p:cNvPr>
          <p:cNvSpPr txBox="1">
            <a:spLocks/>
          </p:cNvSpPr>
          <p:nvPr/>
        </p:nvSpPr>
        <p:spPr>
          <a:xfrm>
            <a:off x="2" y="0"/>
            <a:ext cx="2496022" cy="33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200" dirty="0"/>
              <a:t>ASE 2 Minute Tutorials: MS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02381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1DA1-495F-4C82-BC28-D4B27FC7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8E8E65-562F-4808-900F-D5BADCC5975D}"/>
              </a:ext>
            </a:extLst>
          </p:cNvPr>
          <p:cNvSpPr txBox="1">
            <a:spLocks/>
          </p:cNvSpPr>
          <p:nvPr/>
        </p:nvSpPr>
        <p:spPr>
          <a:xfrm>
            <a:off x="415201" y="223879"/>
            <a:ext cx="7389502" cy="862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</a:rPr>
              <a:t>Exercise stress testing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5F261C-1FD5-4A93-AA5E-650E2F55E016}"/>
              </a:ext>
            </a:extLst>
          </p:cNvPr>
          <p:cNvSpPr txBox="1">
            <a:spLocks/>
          </p:cNvSpPr>
          <p:nvPr/>
        </p:nvSpPr>
        <p:spPr>
          <a:xfrm>
            <a:off x="2" y="0"/>
            <a:ext cx="2496022" cy="33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200" dirty="0"/>
              <a:t>ASE 2 Minute Tutorials: MS</a:t>
            </a:r>
            <a:endParaRPr lang="en-US" sz="1200" i="1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8755E5-C48B-4881-BAA0-4F5D87847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950" y="1549365"/>
            <a:ext cx="6850250" cy="8253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Mitral stenosis is considered hemodynamically significant, if during exercise:</a:t>
            </a:r>
          </a:p>
          <a:p>
            <a:pPr marL="171450" indent="-171450">
              <a:buFontTx/>
              <a:buChar char="-"/>
            </a:pPr>
            <a:r>
              <a:rPr lang="en-US" b="0" dirty="0">
                <a:solidFill>
                  <a:schemeClr val="tx1"/>
                </a:solidFill>
              </a:rPr>
              <a:t>Pulmonary artery wedge pressure is greater than 25 mm Hg or,</a:t>
            </a:r>
          </a:p>
          <a:p>
            <a:pPr marL="171450" indent="-171450">
              <a:buFontTx/>
              <a:buChar char="-"/>
            </a:pPr>
            <a:r>
              <a:rPr lang="en-US" b="0" dirty="0">
                <a:solidFill>
                  <a:schemeClr val="tx1"/>
                </a:solidFill>
              </a:rPr>
              <a:t>Mean mitral valve gradient is greater than 15 mm Hg.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CF1673-9FE1-452E-99D8-0E5790286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250" y="2374746"/>
            <a:ext cx="2238410" cy="16444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BEC85A-88D4-46D2-9FEB-891842BED053}"/>
              </a:ext>
            </a:extLst>
          </p:cNvPr>
          <p:cNvSpPr txBox="1"/>
          <p:nvPr/>
        </p:nvSpPr>
        <p:spPr>
          <a:xfrm>
            <a:off x="1358780" y="4019227"/>
            <a:ext cx="196188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Mean gradient of 9 mmHg at rest (HR of 72 bpm)</a:t>
            </a:r>
          </a:p>
          <a:p>
            <a:pPr algn="ctr"/>
            <a:endParaRPr lang="en-US" sz="11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FE913B-65D9-45F9-971F-B00B859B9FD1}"/>
              </a:ext>
            </a:extLst>
          </p:cNvPr>
          <p:cNvCxnSpPr>
            <a:cxnSpLocks/>
          </p:cNvCxnSpPr>
          <p:nvPr/>
        </p:nvCxnSpPr>
        <p:spPr>
          <a:xfrm>
            <a:off x="3660368" y="3098831"/>
            <a:ext cx="1282792" cy="59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E471C18-2901-473D-8A34-0F3CBF022518}"/>
              </a:ext>
            </a:extLst>
          </p:cNvPr>
          <p:cNvSpPr txBox="1"/>
          <p:nvPr/>
        </p:nvSpPr>
        <p:spPr>
          <a:xfrm>
            <a:off x="3812583" y="2692852"/>
            <a:ext cx="10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Exercise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1082AA-DDE5-4CE9-B1D3-AB50BD136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091" y="2374745"/>
            <a:ext cx="2281817" cy="16444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AD0070-3F73-4B61-8ABE-70D8BB7B6E7C}"/>
              </a:ext>
            </a:extLst>
          </p:cNvPr>
          <p:cNvSpPr txBox="1"/>
          <p:nvPr/>
        </p:nvSpPr>
        <p:spPr>
          <a:xfrm>
            <a:off x="5276718" y="4060556"/>
            <a:ext cx="24745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Mean gradient of 19 mmHg with exercise </a:t>
            </a:r>
          </a:p>
          <a:p>
            <a:pPr algn="ctr"/>
            <a:r>
              <a:rPr lang="en-US" sz="1100" dirty="0"/>
              <a:t>(HR of 110 bpm)</a:t>
            </a:r>
          </a:p>
        </p:txBody>
      </p:sp>
    </p:spTree>
    <p:extLst>
      <p:ext uri="{BB962C8B-B14F-4D97-AF65-F5344CB8AC3E}">
        <p14:creationId xmlns:p14="http://schemas.microsoft.com/office/powerpoint/2010/main" val="1632617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08E8E65-562F-4808-900F-D5BADCC5975D}"/>
              </a:ext>
            </a:extLst>
          </p:cNvPr>
          <p:cNvSpPr txBox="1">
            <a:spLocks/>
          </p:cNvSpPr>
          <p:nvPr/>
        </p:nvSpPr>
        <p:spPr>
          <a:xfrm>
            <a:off x="415201" y="223879"/>
            <a:ext cx="7389502" cy="862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</a:rPr>
              <a:t>Intervention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5F261C-1FD5-4A93-AA5E-650E2F55E016}"/>
              </a:ext>
            </a:extLst>
          </p:cNvPr>
          <p:cNvSpPr txBox="1">
            <a:spLocks/>
          </p:cNvSpPr>
          <p:nvPr/>
        </p:nvSpPr>
        <p:spPr>
          <a:xfrm>
            <a:off x="2" y="0"/>
            <a:ext cx="2496022" cy="33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200" dirty="0"/>
              <a:t>ASE 2 Minute Tutorials: MS</a:t>
            </a:r>
            <a:endParaRPr lang="en-US" sz="12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B1F31-EB59-4A9C-9A66-F3CC48368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1935" y="1543050"/>
            <a:ext cx="5450678" cy="292226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82DD8D-374E-4689-8853-94B7324BD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24132"/>
            <a:ext cx="2949178" cy="494331"/>
          </a:xfrm>
        </p:spPr>
        <p:txBody>
          <a:bodyPr/>
          <a:lstStyle/>
          <a:p>
            <a:r>
              <a:rPr lang="en-US" dirty="0"/>
              <a:t>Types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BE2BBD-82E7-447D-A82E-3B316AC4D25F}"/>
              </a:ext>
            </a:extLst>
          </p:cNvPr>
          <p:cNvSpPr txBox="1">
            <a:spLocks/>
          </p:cNvSpPr>
          <p:nvPr/>
        </p:nvSpPr>
        <p:spPr>
          <a:xfrm>
            <a:off x="5163096" y="901484"/>
            <a:ext cx="2949178" cy="494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Indications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88C72C9-235D-4B40-8452-B6DD83085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950" y="1549365"/>
            <a:ext cx="2443565" cy="28586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- Mitral Valve Surgery.</a:t>
            </a:r>
          </a:p>
          <a:p>
            <a:r>
              <a:rPr lang="en-US" dirty="0">
                <a:solidFill>
                  <a:schemeClr val="tx1"/>
                </a:solidFill>
              </a:rPr>
              <a:t>- PMBC: Percutaneous mitral balloon commissurotomy (typically performed under TEE guidance).</a:t>
            </a:r>
          </a:p>
          <a:p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11" name="ballon 3D across valve">
            <a:hlinkClick r:id="" action="ppaction://media"/>
            <a:extLst>
              <a:ext uri="{FF2B5EF4-FFF2-40B4-BE49-F238E27FC236}">
                <a16:creationId xmlns:a16="http://schemas.microsoft.com/office/drawing/2014/main" id="{BEE93DD3-2654-4574-8556-61FAF3E683B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4950" y="2543549"/>
            <a:ext cx="2443565" cy="18490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35D06F-A2E1-461A-BC4F-777878680F3E}"/>
              </a:ext>
            </a:extLst>
          </p:cNvPr>
          <p:cNvSpPr txBox="1"/>
          <p:nvPr/>
        </p:nvSpPr>
        <p:spPr>
          <a:xfrm>
            <a:off x="6452461" y="4465314"/>
            <a:ext cx="25882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336699"/>
                </a:solidFill>
              </a:rPr>
              <a:t>Nishimura et.al. J Am Coll </a:t>
            </a:r>
            <a:r>
              <a:rPr lang="en-US" sz="800" dirty="0" err="1">
                <a:solidFill>
                  <a:srgbClr val="336699"/>
                </a:solidFill>
              </a:rPr>
              <a:t>Cardiol</a:t>
            </a:r>
            <a:r>
              <a:rPr lang="en-US" sz="800" dirty="0">
                <a:solidFill>
                  <a:srgbClr val="336699"/>
                </a:solidFill>
              </a:rPr>
              <a:t>. 2014;63:e57-185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0525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6C5B7-674F-4375-A563-02A6FDAB1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205" y="1543050"/>
            <a:ext cx="7967453" cy="2858691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336699"/>
                </a:solidFill>
              </a:rPr>
              <a:t>Nishimura RA, Otto CM, </a:t>
            </a:r>
            <a:r>
              <a:rPr lang="en-US" dirty="0" err="1">
                <a:solidFill>
                  <a:srgbClr val="336699"/>
                </a:solidFill>
              </a:rPr>
              <a:t>Bonow</a:t>
            </a:r>
            <a:r>
              <a:rPr lang="en-US" dirty="0">
                <a:solidFill>
                  <a:srgbClr val="336699"/>
                </a:solidFill>
              </a:rPr>
              <a:t> RO, </a:t>
            </a:r>
            <a:r>
              <a:rPr lang="en-US" dirty="0" err="1">
                <a:solidFill>
                  <a:srgbClr val="336699"/>
                </a:solidFill>
              </a:rPr>
              <a:t>Carabello</a:t>
            </a:r>
            <a:r>
              <a:rPr lang="en-US" dirty="0">
                <a:solidFill>
                  <a:srgbClr val="336699"/>
                </a:solidFill>
              </a:rPr>
              <a:t> BA, Erwin JP, 3rd, Guyton RA, O'Gara PT, Ruiz CE, </a:t>
            </a:r>
            <a:r>
              <a:rPr lang="en-US" dirty="0" err="1">
                <a:solidFill>
                  <a:srgbClr val="336699"/>
                </a:solidFill>
              </a:rPr>
              <a:t>Skubas</a:t>
            </a:r>
            <a:r>
              <a:rPr lang="en-US" dirty="0">
                <a:solidFill>
                  <a:srgbClr val="336699"/>
                </a:solidFill>
              </a:rPr>
              <a:t> NJ, </a:t>
            </a:r>
            <a:r>
              <a:rPr lang="en-US" dirty="0" err="1">
                <a:solidFill>
                  <a:srgbClr val="336699"/>
                </a:solidFill>
              </a:rPr>
              <a:t>Sorajja</a:t>
            </a:r>
            <a:r>
              <a:rPr lang="en-US" dirty="0">
                <a:solidFill>
                  <a:srgbClr val="336699"/>
                </a:solidFill>
              </a:rPr>
              <a:t> P, Sundt TM, 3rd, Thomas JD. 2014 aha/acc guideline for the management of patients with valvular heart disease: A report of the </a:t>
            </a:r>
            <a:r>
              <a:rPr lang="en-US" dirty="0" err="1">
                <a:solidFill>
                  <a:srgbClr val="336699"/>
                </a:solidFill>
              </a:rPr>
              <a:t>american</a:t>
            </a:r>
            <a:r>
              <a:rPr lang="en-US" dirty="0">
                <a:solidFill>
                  <a:srgbClr val="336699"/>
                </a:solidFill>
              </a:rPr>
              <a:t> college of cardiology/</a:t>
            </a:r>
            <a:r>
              <a:rPr lang="en-US" dirty="0" err="1">
                <a:solidFill>
                  <a:srgbClr val="336699"/>
                </a:solidFill>
              </a:rPr>
              <a:t>american</a:t>
            </a:r>
            <a:r>
              <a:rPr lang="en-US" dirty="0">
                <a:solidFill>
                  <a:srgbClr val="336699"/>
                </a:solidFill>
              </a:rPr>
              <a:t> heart association task force on practice guidelines. J Am Coll </a:t>
            </a:r>
            <a:r>
              <a:rPr lang="en-US" dirty="0" err="1">
                <a:solidFill>
                  <a:srgbClr val="336699"/>
                </a:solidFill>
              </a:rPr>
              <a:t>Cardiol</a:t>
            </a:r>
            <a:r>
              <a:rPr lang="en-US" dirty="0">
                <a:solidFill>
                  <a:srgbClr val="336699"/>
                </a:solidFill>
              </a:rPr>
              <a:t>. 2014;63:e57-185</a:t>
            </a:r>
          </a:p>
          <a:p>
            <a:r>
              <a:rPr lang="en-US" dirty="0">
                <a:solidFill>
                  <a:srgbClr val="FF0000"/>
                </a:solidFill>
                <a:hlinkClick r:id="rId2"/>
              </a:rPr>
              <a:t>https://www.sciencedirect.com/science/article/pii/S0735109714012790?via%3Dihub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336699"/>
                </a:solidFill>
              </a:rPr>
              <a:t>Baumgartner H, Hung J, Bermejo J, Chambers JB, Evangelista A, Griffin BP, </a:t>
            </a:r>
            <a:r>
              <a:rPr lang="en-US" dirty="0" err="1">
                <a:solidFill>
                  <a:srgbClr val="336699"/>
                </a:solidFill>
              </a:rPr>
              <a:t>Iung</a:t>
            </a:r>
            <a:r>
              <a:rPr lang="en-US" dirty="0">
                <a:solidFill>
                  <a:srgbClr val="336699"/>
                </a:solidFill>
              </a:rPr>
              <a:t> B, Otto CM, </a:t>
            </a:r>
            <a:r>
              <a:rPr lang="en-US" dirty="0" err="1">
                <a:solidFill>
                  <a:srgbClr val="336699"/>
                </a:solidFill>
              </a:rPr>
              <a:t>Pellikka</a:t>
            </a:r>
            <a:r>
              <a:rPr lang="en-US" dirty="0">
                <a:solidFill>
                  <a:srgbClr val="336699"/>
                </a:solidFill>
              </a:rPr>
              <a:t> PA, Quinones M. Echocardiographic assessment of valve stenosis: </a:t>
            </a:r>
            <a:r>
              <a:rPr lang="en-US" dirty="0" err="1">
                <a:solidFill>
                  <a:srgbClr val="336699"/>
                </a:solidFill>
              </a:rPr>
              <a:t>Eae</a:t>
            </a:r>
            <a:r>
              <a:rPr lang="en-US" dirty="0">
                <a:solidFill>
                  <a:srgbClr val="336699"/>
                </a:solidFill>
              </a:rPr>
              <a:t>/</a:t>
            </a:r>
            <a:r>
              <a:rPr lang="en-US" dirty="0" err="1">
                <a:solidFill>
                  <a:srgbClr val="336699"/>
                </a:solidFill>
              </a:rPr>
              <a:t>ase</a:t>
            </a:r>
            <a:r>
              <a:rPr lang="en-US" dirty="0">
                <a:solidFill>
                  <a:srgbClr val="336699"/>
                </a:solidFill>
              </a:rPr>
              <a:t> recommendations for clinical practice. J Am Soc </a:t>
            </a:r>
            <a:r>
              <a:rPr lang="en-US" dirty="0" err="1">
                <a:solidFill>
                  <a:srgbClr val="336699"/>
                </a:solidFill>
              </a:rPr>
              <a:t>Echocardiogr</a:t>
            </a:r>
            <a:r>
              <a:rPr lang="en-US" dirty="0">
                <a:solidFill>
                  <a:srgbClr val="336699"/>
                </a:solidFill>
              </a:rPr>
              <a:t>. 2009;22:1-23</a:t>
            </a:r>
          </a:p>
          <a:p>
            <a:r>
              <a:rPr lang="en-US" dirty="0">
                <a:hlinkClick r:id="rId3"/>
              </a:rPr>
              <a:t>https://www.asecho.org/wp-content/uploads/2014/05/2009_Echo-Assessment-of-Valve-Stenosis.pdf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8E8E65-562F-4808-900F-D5BADCC5975D}"/>
              </a:ext>
            </a:extLst>
          </p:cNvPr>
          <p:cNvSpPr txBox="1">
            <a:spLocks/>
          </p:cNvSpPr>
          <p:nvPr/>
        </p:nvSpPr>
        <p:spPr>
          <a:xfrm>
            <a:off x="414540" y="74906"/>
            <a:ext cx="7389502" cy="862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</a:rPr>
              <a:t>References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5F261C-1FD5-4A93-AA5E-650E2F55E016}"/>
              </a:ext>
            </a:extLst>
          </p:cNvPr>
          <p:cNvSpPr txBox="1">
            <a:spLocks/>
          </p:cNvSpPr>
          <p:nvPr/>
        </p:nvSpPr>
        <p:spPr>
          <a:xfrm>
            <a:off x="2" y="0"/>
            <a:ext cx="2496022" cy="33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200" dirty="0"/>
              <a:t>ASE 2 Minute Tutorials: MS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7752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39266-3787-4FE8-A9D7-C0F462CE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562" y="1085151"/>
            <a:ext cx="2077501" cy="512109"/>
          </a:xfrm>
        </p:spPr>
        <p:txBody>
          <a:bodyPr/>
          <a:lstStyle/>
          <a:p>
            <a:r>
              <a:rPr lang="en-US" dirty="0"/>
              <a:t>Rheumatic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1E6D0B-BDC5-4F90-B8ED-730434232166}"/>
              </a:ext>
            </a:extLst>
          </p:cNvPr>
          <p:cNvSpPr txBox="1">
            <a:spLocks/>
          </p:cNvSpPr>
          <p:nvPr/>
        </p:nvSpPr>
        <p:spPr>
          <a:xfrm>
            <a:off x="6304766" y="995504"/>
            <a:ext cx="1660641" cy="6017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Calcific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92989E-ED01-43F3-8725-70CCE90AF93A}"/>
              </a:ext>
            </a:extLst>
          </p:cNvPr>
          <p:cNvSpPr txBox="1">
            <a:spLocks/>
          </p:cNvSpPr>
          <p:nvPr/>
        </p:nvSpPr>
        <p:spPr>
          <a:xfrm>
            <a:off x="575905" y="346924"/>
            <a:ext cx="7389502" cy="862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</a:rPr>
              <a:t>Two main etiologies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0CA303-E956-4679-A140-515BD1B004ED}"/>
              </a:ext>
            </a:extLst>
          </p:cNvPr>
          <p:cNvSpPr txBox="1"/>
          <p:nvPr/>
        </p:nvSpPr>
        <p:spPr>
          <a:xfrm>
            <a:off x="154430" y="2994100"/>
            <a:ext cx="18061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Leaflet thickening most pronounced at the tips, giving the characteristic “hockey-stick” appearance.</a:t>
            </a:r>
          </a:p>
          <a:p>
            <a:pPr algn="ctr"/>
            <a:endParaRPr 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F0D37C-F586-4FDF-AE40-A60260AF453D}"/>
              </a:ext>
            </a:extLst>
          </p:cNvPr>
          <p:cNvSpPr txBox="1"/>
          <p:nvPr/>
        </p:nvSpPr>
        <p:spPr>
          <a:xfrm>
            <a:off x="5975824" y="3009505"/>
            <a:ext cx="252687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Severe calcification of the mitral annulus, extending into the leaflets. Typically seen in the elderly (“senile”).</a:t>
            </a:r>
          </a:p>
          <a:p>
            <a:pPr marL="171450" indent="-171450">
              <a:buFontTx/>
              <a:buChar char="-"/>
            </a:pPr>
            <a:endParaRPr lang="en-US" sz="1000" dirty="0"/>
          </a:p>
          <a:p>
            <a:endParaRPr lang="en-US" sz="11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F85DF1E-4A7A-4796-83A4-2309DF08E7C6}"/>
              </a:ext>
            </a:extLst>
          </p:cNvPr>
          <p:cNvSpPr txBox="1">
            <a:spLocks/>
          </p:cNvSpPr>
          <p:nvPr/>
        </p:nvSpPr>
        <p:spPr>
          <a:xfrm>
            <a:off x="2" y="0"/>
            <a:ext cx="2496022" cy="33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200" dirty="0"/>
              <a:t>ASE 2 Minute Tutorials: MS</a:t>
            </a:r>
            <a:endParaRPr lang="en-US" sz="12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74DC25-1AA8-4B75-9F1D-42DD36289B2B}"/>
              </a:ext>
            </a:extLst>
          </p:cNvPr>
          <p:cNvSpPr txBox="1"/>
          <p:nvPr/>
        </p:nvSpPr>
        <p:spPr>
          <a:xfrm>
            <a:off x="2245910" y="3039483"/>
            <a:ext cx="18061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Commissural fusion.</a:t>
            </a:r>
          </a:p>
          <a:p>
            <a:pPr algn="ctr"/>
            <a:endParaRPr lang="en-US" sz="11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4D50B85-A33C-4907-8387-B87FED89ACA2}"/>
              </a:ext>
            </a:extLst>
          </p:cNvPr>
          <p:cNvGrpSpPr/>
          <p:nvPr/>
        </p:nvGrpSpPr>
        <p:grpSpPr>
          <a:xfrm>
            <a:off x="76940" y="1593051"/>
            <a:ext cx="4180269" cy="1357103"/>
            <a:chOff x="76940" y="1475780"/>
            <a:chExt cx="4180269" cy="135710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94B6CBC-B8B8-49F7-B632-50168A34D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0198" y="1475783"/>
              <a:ext cx="1997011" cy="13571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77AC878-88A7-4114-BA12-5D3C7C38B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940" y="1475780"/>
              <a:ext cx="2018526" cy="1357100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78BA02A-79EC-472F-A13B-2ECB3ED2F4EB}"/>
                </a:ext>
              </a:extLst>
            </p:cNvPr>
            <p:cNvCxnSpPr/>
            <p:nvPr/>
          </p:nvCxnSpPr>
          <p:spPr>
            <a:xfrm flipH="1" flipV="1">
              <a:off x="1086203" y="2095928"/>
              <a:ext cx="100462" cy="133564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C7887D4-A2B3-4076-8C29-A18FC34B6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2776" y="2162710"/>
              <a:ext cx="172406" cy="125733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AA2620B-67CE-499A-BBD2-9DEF42472E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47801" y="2166626"/>
              <a:ext cx="145137" cy="125732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A5C3D25-686D-47C7-8B8F-54A811459C6B}"/>
              </a:ext>
            </a:extLst>
          </p:cNvPr>
          <p:cNvGrpSpPr/>
          <p:nvPr/>
        </p:nvGrpSpPr>
        <p:grpSpPr>
          <a:xfrm>
            <a:off x="4980691" y="1582892"/>
            <a:ext cx="4113288" cy="1373284"/>
            <a:chOff x="5018809" y="1467976"/>
            <a:chExt cx="4113288" cy="137328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FB27AE6-84D5-4AB4-B3CF-CFCA10DF1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8809" y="1484159"/>
              <a:ext cx="2018526" cy="135710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E854A1B-0863-4528-940C-21C4BBC72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35086" y="1467976"/>
              <a:ext cx="1997011" cy="1364904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FD85C78-8729-46F9-9A04-A5A007451E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8547" y="2425179"/>
              <a:ext cx="172406" cy="125733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93E01B4-1C6E-4ECF-9CFF-9E6014061C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68805" y="2329778"/>
              <a:ext cx="145137" cy="125732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8AF1FD2-8AF2-43DF-9A95-8C9B27908A45}"/>
              </a:ext>
            </a:extLst>
          </p:cNvPr>
          <p:cNvSpPr txBox="1"/>
          <p:nvPr/>
        </p:nvSpPr>
        <p:spPr>
          <a:xfrm>
            <a:off x="1813302" y="3646520"/>
            <a:ext cx="5185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Rheumatic mitral stenosis, although uncommon, is more frequently the cause of mitral stenosis that is severe enough to require intervention.</a:t>
            </a:r>
          </a:p>
          <a:p>
            <a:endParaRPr lang="en-US" sz="1000" dirty="0"/>
          </a:p>
          <a:p>
            <a:r>
              <a:rPr lang="en-US" sz="1000" dirty="0"/>
              <a:t>Mitral annular calcification is much more common, though it is less often severe enough to cause significant stenosis.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6802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87799-FFE0-4C72-A6F2-F2D3A002A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493" y="1171199"/>
            <a:ext cx="2949178" cy="515098"/>
          </a:xfrm>
        </p:spPr>
        <p:txBody>
          <a:bodyPr/>
          <a:lstStyle/>
          <a:p>
            <a:r>
              <a:rPr lang="en-US" dirty="0"/>
              <a:t>Anatomic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1CA11-42FD-4160-8C00-D9A4867ED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2623"/>
            <a:ext cx="2949178" cy="13166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- Mitral valve area (MVA) by:</a:t>
            </a:r>
          </a:p>
          <a:p>
            <a:r>
              <a:rPr lang="en-US" dirty="0">
                <a:solidFill>
                  <a:schemeClr val="tx1"/>
                </a:solidFill>
              </a:rPr>
              <a:t>*Planimetry (2D and 3D)</a:t>
            </a:r>
          </a:p>
          <a:p>
            <a:r>
              <a:rPr lang="en-US" dirty="0">
                <a:solidFill>
                  <a:schemeClr val="tx1"/>
                </a:solidFill>
              </a:rPr>
              <a:t>*Continuity</a:t>
            </a:r>
          </a:p>
          <a:p>
            <a:r>
              <a:rPr lang="en-US" dirty="0">
                <a:solidFill>
                  <a:schemeClr val="tx1"/>
                </a:solidFill>
              </a:rPr>
              <a:t>*PISA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833054-63D6-48AB-84EE-DFEC60B90CA0}"/>
              </a:ext>
            </a:extLst>
          </p:cNvPr>
          <p:cNvSpPr txBox="1">
            <a:spLocks/>
          </p:cNvSpPr>
          <p:nvPr/>
        </p:nvSpPr>
        <p:spPr>
          <a:xfrm>
            <a:off x="575905" y="308912"/>
            <a:ext cx="7389502" cy="862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</a:rPr>
              <a:t>Severity assessment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934F2BF-1A00-48B8-B815-8581243E6712}"/>
              </a:ext>
            </a:extLst>
          </p:cNvPr>
          <p:cNvSpPr txBox="1">
            <a:spLocks/>
          </p:cNvSpPr>
          <p:nvPr/>
        </p:nvSpPr>
        <p:spPr>
          <a:xfrm>
            <a:off x="2" y="0"/>
            <a:ext cx="2496022" cy="33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200" dirty="0"/>
              <a:t>ASE 2 Minute Tutorials: MS</a:t>
            </a:r>
            <a:endParaRPr lang="en-US" sz="1200" i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D681BE-95D5-4DF0-A2BF-CF095C7DB756}"/>
              </a:ext>
            </a:extLst>
          </p:cNvPr>
          <p:cNvSpPr txBox="1">
            <a:spLocks/>
          </p:cNvSpPr>
          <p:nvPr/>
        </p:nvSpPr>
        <p:spPr>
          <a:xfrm>
            <a:off x="5040544" y="1171199"/>
            <a:ext cx="3354902" cy="4943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Hemodynamic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EF01B6C-2F6B-468C-B2D6-2E5C57DC3BC5}"/>
              </a:ext>
            </a:extLst>
          </p:cNvPr>
          <p:cNvSpPr txBox="1">
            <a:spLocks/>
          </p:cNvSpPr>
          <p:nvPr/>
        </p:nvSpPr>
        <p:spPr>
          <a:xfrm>
            <a:off x="4572000" y="1686297"/>
            <a:ext cx="4123765" cy="131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-  Transmitral gradient (heart rate and flow dependent)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Pressure half time (PHT)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Pulmonary artery systolic pressure (PASP)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830A1F3-1509-4996-B194-0A68C4AA056E}"/>
              </a:ext>
            </a:extLst>
          </p:cNvPr>
          <p:cNvSpPr txBox="1">
            <a:spLocks/>
          </p:cNvSpPr>
          <p:nvPr/>
        </p:nvSpPr>
        <p:spPr>
          <a:xfrm>
            <a:off x="3070412" y="2833415"/>
            <a:ext cx="2550460" cy="6418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Classification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497C290-62C7-406D-82B0-E42A55CD999A}"/>
              </a:ext>
            </a:extLst>
          </p:cNvPr>
          <p:cNvSpPr txBox="1">
            <a:spLocks/>
          </p:cNvSpPr>
          <p:nvPr/>
        </p:nvSpPr>
        <p:spPr>
          <a:xfrm>
            <a:off x="2653553" y="3501583"/>
            <a:ext cx="3680012" cy="131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- Severe, if MVA is ≤1.5 cm</a:t>
            </a:r>
            <a:r>
              <a:rPr lang="en-US" baseline="30000" dirty="0">
                <a:solidFill>
                  <a:schemeClr val="tx1"/>
                </a:solidFill>
              </a:rPr>
              <a:t>2 </a:t>
            </a:r>
            <a:r>
              <a:rPr lang="en-US" dirty="0">
                <a:solidFill>
                  <a:schemeClr val="tx1"/>
                </a:solidFill>
              </a:rPr>
              <a:t>; PHT ≥ 150 ms</a:t>
            </a:r>
          </a:p>
          <a:p>
            <a:r>
              <a:rPr lang="en-US" dirty="0">
                <a:solidFill>
                  <a:schemeClr val="tx1"/>
                </a:solidFill>
              </a:rPr>
              <a:t>- Very severe, if MVA is ≤ 1.0 cm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; PHT ≥ 220 ms</a:t>
            </a:r>
            <a:endParaRPr lang="en-US" baseline="30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4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87799-FFE0-4C72-A6F2-F2D3A002A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064" y="1276911"/>
            <a:ext cx="817959" cy="507625"/>
          </a:xfrm>
        </p:spPr>
        <p:txBody>
          <a:bodyPr/>
          <a:lstStyle/>
          <a:p>
            <a:r>
              <a:rPr lang="en-US" dirty="0"/>
              <a:t>2D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833054-63D6-48AB-84EE-DFEC60B90CA0}"/>
              </a:ext>
            </a:extLst>
          </p:cNvPr>
          <p:cNvSpPr txBox="1">
            <a:spLocks/>
          </p:cNvSpPr>
          <p:nvPr/>
        </p:nvSpPr>
        <p:spPr>
          <a:xfrm>
            <a:off x="683784" y="331338"/>
            <a:ext cx="7389502" cy="862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</a:rPr>
              <a:t>MVA by planimetry (2D and 3D)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934F2BF-1A00-48B8-B815-8581243E6712}"/>
              </a:ext>
            </a:extLst>
          </p:cNvPr>
          <p:cNvSpPr txBox="1">
            <a:spLocks/>
          </p:cNvSpPr>
          <p:nvPr/>
        </p:nvSpPr>
        <p:spPr>
          <a:xfrm>
            <a:off x="2" y="0"/>
            <a:ext cx="2496022" cy="33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200" dirty="0"/>
              <a:t>ASE 2 Minute Tutorials: MS</a:t>
            </a:r>
            <a:endParaRPr lang="en-US" sz="1200" i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D681BE-95D5-4DF0-A2BF-CF095C7DB756}"/>
              </a:ext>
            </a:extLst>
          </p:cNvPr>
          <p:cNvSpPr txBox="1">
            <a:spLocks/>
          </p:cNvSpPr>
          <p:nvPr/>
        </p:nvSpPr>
        <p:spPr>
          <a:xfrm>
            <a:off x="5876367" y="1222969"/>
            <a:ext cx="860612" cy="507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3D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EF01B6C-2F6B-468C-B2D6-2E5C57DC3BC5}"/>
              </a:ext>
            </a:extLst>
          </p:cNvPr>
          <p:cNvSpPr txBox="1">
            <a:spLocks/>
          </p:cNvSpPr>
          <p:nvPr/>
        </p:nvSpPr>
        <p:spPr>
          <a:xfrm>
            <a:off x="4571999" y="1530724"/>
            <a:ext cx="3823447" cy="131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74B62-99EE-467F-B61B-A3E0D2FEA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11" y="1805182"/>
            <a:ext cx="2390479" cy="1955160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BC675D54-004E-46E1-BB17-0D142EE1DF0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4801" y="1787458"/>
            <a:ext cx="2387484" cy="19455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8CA08A-07BB-4748-A2DD-686D3902023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9666" y="1773698"/>
            <a:ext cx="2400793" cy="1934202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6EEBB2E-75DA-47CB-B9AE-99AE973639EA}"/>
              </a:ext>
            </a:extLst>
          </p:cNvPr>
          <p:cNvSpPr txBox="1">
            <a:spLocks/>
          </p:cNvSpPr>
          <p:nvPr/>
        </p:nvSpPr>
        <p:spPr>
          <a:xfrm>
            <a:off x="2599129" y="3876895"/>
            <a:ext cx="3419632" cy="131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3D planimetry, whenever feasible, is more accurate than to 2D planimetry, and is therefore the preferred methodology.</a:t>
            </a:r>
            <a:endParaRPr lang="en-US" baseline="300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23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1DA1-495F-4C82-BC28-D4B27FC7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6C5B7-674F-4375-A563-02A6FDAB1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stroke volumes proximal and distal to the stenotic mitral valve must be equal.</a:t>
            </a:r>
          </a:p>
          <a:p>
            <a:r>
              <a:rPr lang="en-US" dirty="0">
                <a:solidFill>
                  <a:schemeClr val="tx1"/>
                </a:solidFill>
              </a:rPr>
              <a:t>Mitral inflow = Aortic outflow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8E8E65-562F-4808-900F-D5BADCC5975D}"/>
              </a:ext>
            </a:extLst>
          </p:cNvPr>
          <p:cNvSpPr txBox="1">
            <a:spLocks/>
          </p:cNvSpPr>
          <p:nvPr/>
        </p:nvSpPr>
        <p:spPr>
          <a:xfrm>
            <a:off x="414540" y="0"/>
            <a:ext cx="7389502" cy="862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</a:rPr>
              <a:t>MVA by continuity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5F261C-1FD5-4A93-AA5E-650E2F55E016}"/>
              </a:ext>
            </a:extLst>
          </p:cNvPr>
          <p:cNvSpPr txBox="1">
            <a:spLocks/>
          </p:cNvSpPr>
          <p:nvPr/>
        </p:nvSpPr>
        <p:spPr>
          <a:xfrm>
            <a:off x="2" y="0"/>
            <a:ext cx="2496022" cy="33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200" dirty="0"/>
              <a:t>ASE 2 Minute Tutorials: MS</a:t>
            </a:r>
            <a:endParaRPr lang="en-US" sz="1200" i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80C9336-5925-44BA-901B-C56CD95A9584}"/>
              </a:ext>
            </a:extLst>
          </p:cNvPr>
          <p:cNvGrpSpPr/>
          <p:nvPr/>
        </p:nvGrpSpPr>
        <p:grpSpPr>
          <a:xfrm>
            <a:off x="647627" y="2704017"/>
            <a:ext cx="2601381" cy="1201853"/>
            <a:chOff x="629841" y="2061882"/>
            <a:chExt cx="2601381" cy="120185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1504A7-2366-47E9-9BA1-FFD212CBE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9841" y="2061882"/>
              <a:ext cx="2277106" cy="77096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DB8AE0-60E6-442E-AEAE-B7E2C6E86B53}"/>
                </a:ext>
              </a:extLst>
            </p:cNvPr>
            <p:cNvSpPr txBox="1"/>
            <p:nvPr/>
          </p:nvSpPr>
          <p:spPr>
            <a:xfrm>
              <a:off x="785973" y="2832848"/>
              <a:ext cx="24452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D= LVOT diameter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VTI = Velocity time integral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DB37D5-15AE-4863-A356-80AE9C5ECD42}"/>
              </a:ext>
            </a:extLst>
          </p:cNvPr>
          <p:cNvGrpSpPr/>
          <p:nvPr/>
        </p:nvGrpSpPr>
        <p:grpSpPr>
          <a:xfrm>
            <a:off x="3794320" y="1016432"/>
            <a:ext cx="2102804" cy="1623714"/>
            <a:chOff x="4339093" y="862287"/>
            <a:chExt cx="2102804" cy="16237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A348CE-B200-451B-ADC1-56C456BA7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9093" y="862287"/>
              <a:ext cx="2102804" cy="1623714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B4C091-CFAC-4B1D-B34D-8DDAA2F4707B}"/>
                </a:ext>
              </a:extLst>
            </p:cNvPr>
            <p:cNvCxnSpPr/>
            <p:nvPr/>
          </p:nvCxnSpPr>
          <p:spPr>
            <a:xfrm>
              <a:off x="5414481" y="1397285"/>
              <a:ext cx="71919" cy="261991"/>
            </a:xfrm>
            <a:prstGeom prst="straightConnector1">
              <a:avLst/>
            </a:prstGeom>
            <a:ln w="1905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9BB14E-4174-43BA-821D-3B5319E6AFC4}"/>
                </a:ext>
              </a:extLst>
            </p:cNvPr>
            <p:cNvSpPr txBox="1"/>
            <p:nvPr/>
          </p:nvSpPr>
          <p:spPr>
            <a:xfrm>
              <a:off x="5152489" y="1358384"/>
              <a:ext cx="297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D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84DC92E-FCEB-4FEE-9509-C8A726EDD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975" y="1016431"/>
            <a:ext cx="2102804" cy="16237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F1421A7-A5B7-458F-9626-66942E9159EF}"/>
                  </a:ext>
                </a:extLst>
              </p14:cNvPr>
              <p14:cNvContentPartPr/>
              <p14:nvPr/>
            </p14:nvContentPartPr>
            <p14:xfrm>
              <a:off x="6493110" y="1892301"/>
              <a:ext cx="200520" cy="372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F1421A7-A5B7-458F-9626-66942E9159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88790" y="1887981"/>
                <a:ext cx="20916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99C6C0-60AD-45F8-8EFB-0EAD17876F90}"/>
                  </a:ext>
                </a:extLst>
              </p14:cNvPr>
              <p14:cNvContentPartPr/>
              <p14:nvPr/>
            </p14:nvContentPartPr>
            <p14:xfrm>
              <a:off x="6097316" y="3297847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99C6C0-60AD-45F8-8EFB-0EAD17876F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92996" y="3293527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424913DC-7F9F-4E2C-A3F6-6DE226DF1073}"/>
              </a:ext>
            </a:extLst>
          </p:cNvPr>
          <p:cNvSpPr txBox="1"/>
          <p:nvPr/>
        </p:nvSpPr>
        <p:spPr>
          <a:xfrm>
            <a:off x="6647396" y="2214326"/>
            <a:ext cx="115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VTI</a:t>
            </a:r>
            <a:r>
              <a:rPr lang="en-US" baseline="-25000" dirty="0">
                <a:solidFill>
                  <a:srgbClr val="FFFF00"/>
                </a:solidFill>
              </a:rPr>
              <a:t>Aortic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B2824F-382C-49DB-A398-316557AD1442}"/>
              </a:ext>
            </a:extLst>
          </p:cNvPr>
          <p:cNvSpPr txBox="1"/>
          <p:nvPr/>
        </p:nvSpPr>
        <p:spPr>
          <a:xfrm>
            <a:off x="5716003" y="4298286"/>
            <a:ext cx="115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VTI</a:t>
            </a:r>
            <a:r>
              <a:rPr lang="en-US" baseline="-25000" dirty="0">
                <a:solidFill>
                  <a:srgbClr val="FF0000"/>
                </a:solidFill>
              </a:rPr>
              <a:t>Mitral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C6EFEE0-99D6-4909-BFD1-EFC221D685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2504" y="2704158"/>
            <a:ext cx="2102804" cy="16237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5E83A26-DD22-439D-B1FB-766D33A8F6E2}"/>
                  </a:ext>
                </a:extLst>
              </p14:cNvPr>
              <p14:cNvContentPartPr/>
              <p14:nvPr/>
            </p14:nvContentPartPr>
            <p14:xfrm>
              <a:off x="5473981" y="2967927"/>
              <a:ext cx="1123560" cy="1117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5E83A26-DD22-439D-B1FB-766D33A8F6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56341" y="2950287"/>
                <a:ext cx="1159200" cy="115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597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1DA1-495F-4C82-BC28-D4B27FC7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6C5B7-674F-4375-A563-02A6FDAB1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39" y="1543050"/>
            <a:ext cx="3751159" cy="28586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As flow accelerates towards the narrowed MV orifice, it forms hemispheric shells of increasing velocity and decreasing radius.</a:t>
            </a:r>
          </a:p>
          <a:p>
            <a:r>
              <a:rPr lang="en-US" dirty="0">
                <a:solidFill>
                  <a:schemeClr val="tx1"/>
                </a:solidFill>
              </a:rPr>
              <a:t>Because of mitral leaflet doming and the funnel shaped inflow, an angle correction factor of â°/180° needs to be accounted for, with â being the angle between the 2 leaflets at the atrial side.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400" b="0" dirty="0">
                <a:solidFill>
                  <a:schemeClr val="tx1"/>
                </a:solidFill>
              </a:rPr>
              <a:t>MVA = 6.28 r</a:t>
            </a:r>
            <a:r>
              <a:rPr lang="en-US" sz="1400" b="0" baseline="30000" dirty="0">
                <a:solidFill>
                  <a:schemeClr val="tx1"/>
                </a:solidFill>
              </a:rPr>
              <a:t>2</a:t>
            </a:r>
            <a:r>
              <a:rPr lang="en-US" sz="1400" b="0" dirty="0">
                <a:solidFill>
                  <a:schemeClr val="tx1"/>
                </a:solidFill>
              </a:rPr>
              <a:t> x Alias</a:t>
            </a:r>
            <a:r>
              <a:rPr lang="en-US" sz="1400" b="0" baseline="-25000" dirty="0">
                <a:solidFill>
                  <a:schemeClr val="tx1"/>
                </a:solidFill>
              </a:rPr>
              <a:t>vel</a:t>
            </a:r>
            <a:r>
              <a:rPr lang="en-US" sz="1400" b="0" dirty="0">
                <a:solidFill>
                  <a:schemeClr val="tx1"/>
                </a:solidFill>
              </a:rPr>
              <a:t>/Peak</a:t>
            </a:r>
            <a:r>
              <a:rPr lang="en-US" sz="1400" b="0" baseline="-25000" dirty="0">
                <a:solidFill>
                  <a:schemeClr val="tx1"/>
                </a:solidFill>
              </a:rPr>
              <a:t>MSvelocity </a:t>
            </a:r>
            <a:r>
              <a:rPr lang="en-US" sz="1400" b="0" dirty="0">
                <a:solidFill>
                  <a:schemeClr val="tx1"/>
                </a:solidFill>
              </a:rPr>
              <a:t>x â</a:t>
            </a:r>
            <a:r>
              <a:rPr lang="en-US" sz="1400" b="0" baseline="30000" dirty="0">
                <a:solidFill>
                  <a:schemeClr val="tx1"/>
                </a:solidFill>
              </a:rPr>
              <a:t>°</a:t>
            </a:r>
            <a:r>
              <a:rPr lang="en-US" sz="1400" b="0" dirty="0">
                <a:solidFill>
                  <a:schemeClr val="tx1"/>
                </a:solidFill>
              </a:rPr>
              <a:t>/180</a:t>
            </a:r>
            <a:r>
              <a:rPr lang="en-US" sz="1400" b="0" baseline="30000" dirty="0">
                <a:solidFill>
                  <a:schemeClr val="tx1"/>
                </a:solidFill>
              </a:rPr>
              <a:t>°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8E8E65-562F-4808-900F-D5BADCC5975D}"/>
              </a:ext>
            </a:extLst>
          </p:cNvPr>
          <p:cNvSpPr txBox="1">
            <a:spLocks/>
          </p:cNvSpPr>
          <p:nvPr/>
        </p:nvSpPr>
        <p:spPr>
          <a:xfrm>
            <a:off x="414540" y="0"/>
            <a:ext cx="7389502" cy="862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</a:rPr>
              <a:t>MVA by PISA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5F261C-1FD5-4A93-AA5E-650E2F55E016}"/>
              </a:ext>
            </a:extLst>
          </p:cNvPr>
          <p:cNvSpPr txBox="1">
            <a:spLocks/>
          </p:cNvSpPr>
          <p:nvPr/>
        </p:nvSpPr>
        <p:spPr>
          <a:xfrm>
            <a:off x="2" y="0"/>
            <a:ext cx="2496022" cy="33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200" dirty="0"/>
              <a:t>ASE 2 Minute Tutorials: MS</a:t>
            </a:r>
            <a:endParaRPr lang="en-US" sz="1200" i="1" dirty="0"/>
          </a:p>
        </p:txBody>
      </p:sp>
      <p:pic>
        <p:nvPicPr>
          <p:cNvPr id="13" name="Content Placeholder 9" descr="Warning">
            <a:extLst>
              <a:ext uri="{FF2B5EF4-FFF2-40B4-BE49-F238E27FC236}">
                <a16:creationId xmlns:a16="http://schemas.microsoft.com/office/drawing/2014/main" id="{3573FD88-089D-47CD-BC92-F555697FC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973" y="2293318"/>
            <a:ext cx="286941" cy="2869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235E2F-C651-49B2-91BA-D4BEA1B52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505" y="1088317"/>
            <a:ext cx="2055724" cy="2121613"/>
          </a:xfrm>
          <a:prstGeom prst="rect">
            <a:avLst/>
          </a:prstGeom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A872A17-7EC9-4FC2-88FB-0A25220E9A85}"/>
              </a:ext>
            </a:extLst>
          </p:cNvPr>
          <p:cNvSpPr txBox="1"/>
          <p:nvPr/>
        </p:nvSpPr>
        <p:spPr>
          <a:xfrm>
            <a:off x="4347126" y="3336475"/>
            <a:ext cx="37808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	r = PISA radius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	Alias</a:t>
            </a:r>
            <a:r>
              <a:rPr lang="en-US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vel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= Aliasing velocity</a:t>
            </a:r>
            <a:endParaRPr lang="en-US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	Peak</a:t>
            </a:r>
            <a:r>
              <a:rPr lang="en-US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MSvelocity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= Peak MS velocity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	â° = angle between the 2 leaflets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7FE3A9-F08C-4D3D-A1B7-BFC41B3607EF}"/>
              </a:ext>
            </a:extLst>
          </p:cNvPr>
          <p:cNvCxnSpPr>
            <a:cxnSpLocks/>
          </p:cNvCxnSpPr>
          <p:nvPr/>
        </p:nvCxnSpPr>
        <p:spPr>
          <a:xfrm flipV="1">
            <a:off x="7423079" y="2436789"/>
            <a:ext cx="210620" cy="16295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F38950-7502-41D2-AE76-4D525D29EE05}"/>
              </a:ext>
            </a:extLst>
          </p:cNvPr>
          <p:cNvCxnSpPr>
            <a:cxnSpLocks/>
          </p:cNvCxnSpPr>
          <p:nvPr/>
        </p:nvCxnSpPr>
        <p:spPr>
          <a:xfrm>
            <a:off x="7633699" y="2436788"/>
            <a:ext cx="256854" cy="10697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6C2AA0A-AA10-4C6D-B49B-0CC116AA5721}"/>
              </a:ext>
            </a:extLst>
          </p:cNvPr>
          <p:cNvSpPr txBox="1"/>
          <p:nvPr/>
        </p:nvSpPr>
        <p:spPr>
          <a:xfrm>
            <a:off x="7506091" y="2436789"/>
            <a:ext cx="38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â°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39495AF-FCF3-42A4-803A-B506DD9D4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999" y="1088317"/>
            <a:ext cx="2055724" cy="212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3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1DA1-495F-4C82-BC28-D4B27FC79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Principle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6C5B7-674F-4375-A563-02A6FDAB1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062" y="1543050"/>
            <a:ext cx="3468990" cy="28586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mean pressure gradient varies with heart rate and forward ﬂow.</a:t>
            </a:r>
          </a:p>
          <a:p>
            <a:r>
              <a:rPr lang="en-US" dirty="0">
                <a:solidFill>
                  <a:schemeClr val="tx1"/>
                </a:solidFill>
              </a:rPr>
              <a:t>However</a:t>
            </a:r>
            <a:r>
              <a:rPr lang="en-US">
                <a:solidFill>
                  <a:schemeClr val="tx1"/>
                </a:solidFill>
              </a:rPr>
              <a:t>, usually*: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&lt;5 mm Hg – mild MS</a:t>
            </a:r>
          </a:p>
          <a:p>
            <a:r>
              <a:rPr lang="en-US" dirty="0">
                <a:solidFill>
                  <a:schemeClr val="tx1"/>
                </a:solidFill>
              </a:rPr>
              <a:t> 5–10 mm Hg – moderate MS</a:t>
            </a:r>
          </a:p>
          <a:p>
            <a:r>
              <a:rPr lang="en-US" dirty="0">
                <a:solidFill>
                  <a:schemeClr val="tx1"/>
                </a:solidFill>
              </a:rPr>
              <a:t>&gt;10 mm Hg – severe MS</a:t>
            </a:r>
          </a:p>
          <a:p>
            <a:r>
              <a:rPr lang="en-US" dirty="0">
                <a:solidFill>
                  <a:schemeClr val="tx1"/>
                </a:solidFill>
              </a:rPr>
              <a:t>*at heart rates between 60-80 bpm and in sinus rhythm.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8E8E65-562F-4808-900F-D5BADCC5975D}"/>
              </a:ext>
            </a:extLst>
          </p:cNvPr>
          <p:cNvSpPr txBox="1">
            <a:spLocks/>
          </p:cNvSpPr>
          <p:nvPr/>
        </p:nvSpPr>
        <p:spPr>
          <a:xfrm>
            <a:off x="414540" y="80688"/>
            <a:ext cx="7389502" cy="862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</a:rPr>
              <a:t>Transmitral gradient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5F261C-1FD5-4A93-AA5E-650E2F55E016}"/>
              </a:ext>
            </a:extLst>
          </p:cNvPr>
          <p:cNvSpPr txBox="1">
            <a:spLocks/>
          </p:cNvSpPr>
          <p:nvPr/>
        </p:nvSpPr>
        <p:spPr>
          <a:xfrm>
            <a:off x="2" y="0"/>
            <a:ext cx="2496022" cy="33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200" dirty="0"/>
              <a:t>ASE 2 Minute Tutorials: MS</a:t>
            </a:r>
            <a:endParaRPr lang="en-US" sz="1200" i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092F740-D977-42FA-9C9B-18B38FEA1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53" y="989133"/>
            <a:ext cx="4629150" cy="3158885"/>
          </a:xfrm>
          <a:prstGeom prst="rect">
            <a:avLst/>
          </a:prstGeom>
        </p:spPr>
      </p:pic>
      <p:pic>
        <p:nvPicPr>
          <p:cNvPr id="10" name="Content Placeholder 9" descr="Warning">
            <a:extLst>
              <a:ext uri="{FF2B5EF4-FFF2-40B4-BE49-F238E27FC236}">
                <a16:creationId xmlns:a16="http://schemas.microsoft.com/office/drawing/2014/main" id="{65420C82-3891-4566-A2E7-5BCC5C755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179" y="1543050"/>
            <a:ext cx="286941" cy="2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73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1DA1-495F-4C82-BC28-D4B27FC7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6C5B7-674F-4375-A563-02A6FDAB1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383" y="1549365"/>
            <a:ext cx="3468990" cy="28586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PHT reflects the time taken for the trans-mitral pressure gradient to decay to half its value at the onset of diastole.</a:t>
            </a:r>
          </a:p>
          <a:p>
            <a:r>
              <a:rPr lang="en-US" dirty="0">
                <a:solidFill>
                  <a:schemeClr val="tx1"/>
                </a:solidFill>
              </a:rPr>
              <a:t>There is a linear and inverse relationship between MVA and PHT: the more severe the MS, the longer the PHT</a:t>
            </a:r>
          </a:p>
          <a:p>
            <a:r>
              <a:rPr lang="en-US" dirty="0">
                <a:solidFill>
                  <a:schemeClr val="tx1"/>
                </a:solidFill>
              </a:rPr>
              <a:t>Empirical formula to derive MVA from PHT: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MVA = 220/PHT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8E8E65-562F-4808-900F-D5BADCC5975D}"/>
              </a:ext>
            </a:extLst>
          </p:cNvPr>
          <p:cNvSpPr txBox="1">
            <a:spLocks/>
          </p:cNvSpPr>
          <p:nvPr/>
        </p:nvSpPr>
        <p:spPr>
          <a:xfrm>
            <a:off x="415201" y="223879"/>
            <a:ext cx="7389502" cy="862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</a:rPr>
              <a:t>Pressure Half Time (PHT)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5F261C-1FD5-4A93-AA5E-650E2F55E016}"/>
              </a:ext>
            </a:extLst>
          </p:cNvPr>
          <p:cNvSpPr txBox="1">
            <a:spLocks/>
          </p:cNvSpPr>
          <p:nvPr/>
        </p:nvSpPr>
        <p:spPr>
          <a:xfrm>
            <a:off x="2" y="0"/>
            <a:ext cx="2496022" cy="33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200" dirty="0"/>
              <a:t>ASE 2 Minute Tutorials: MS</a:t>
            </a:r>
            <a:endParaRPr lang="en-US" sz="1200" i="1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DFD151A2-0912-4099-BD50-3D801DA37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91" y="1197031"/>
            <a:ext cx="4635813" cy="316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42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1DA1-495F-4C82-BC28-D4B27FC7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6C5B7-674F-4375-A563-02A6FDAB1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382" y="1549365"/>
            <a:ext cx="3639923" cy="28586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obstruction of flow at the mitral orifice results in pulmonary hypertension.</a:t>
            </a:r>
          </a:p>
          <a:p>
            <a:r>
              <a:rPr lang="en-US" dirty="0">
                <a:solidFill>
                  <a:schemeClr val="tx1"/>
                </a:solidFill>
              </a:rPr>
              <a:t>The degree of pulmonary hypertension is a measure of the hemodynamic burden of MS.</a:t>
            </a:r>
          </a:p>
          <a:p>
            <a:r>
              <a:rPr lang="en-US" dirty="0">
                <a:solidFill>
                  <a:schemeClr val="tx1"/>
                </a:solidFill>
              </a:rPr>
              <a:t>Elevated pulmonary artery systolic pressure (PASP) &gt;30 mm Hg is typically seen in severe MS.</a:t>
            </a:r>
          </a:p>
          <a:p>
            <a:r>
              <a:rPr lang="en-US" dirty="0">
                <a:solidFill>
                  <a:schemeClr val="tx1"/>
                </a:solidFill>
              </a:rPr>
              <a:t>PASP can be estimated by measuring the tricuspid regurgitant jet maximum velocity by continuous wave (CW) spectral Doppler.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PASP = 4 (TR V</a:t>
            </a:r>
            <a:r>
              <a:rPr lang="en-US" sz="1400" b="0" baseline="-25000" dirty="0">
                <a:solidFill>
                  <a:schemeClr val="tx1"/>
                </a:solidFill>
              </a:rPr>
              <a:t>Max</a:t>
            </a:r>
            <a:r>
              <a:rPr lang="en-US" sz="1400" b="0" dirty="0">
                <a:solidFill>
                  <a:schemeClr val="tx1"/>
                </a:solidFill>
              </a:rPr>
              <a:t>)</a:t>
            </a:r>
            <a:r>
              <a:rPr lang="en-US" sz="1400" b="0" baseline="30000" dirty="0">
                <a:solidFill>
                  <a:schemeClr val="tx1"/>
                </a:solidFill>
              </a:rPr>
              <a:t>2</a:t>
            </a:r>
            <a:r>
              <a:rPr lang="en-US" sz="1400" b="0" dirty="0">
                <a:solidFill>
                  <a:schemeClr val="tx1"/>
                </a:solidFill>
              </a:rPr>
              <a:t> + RA pressure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8E8E65-562F-4808-900F-D5BADCC5975D}"/>
              </a:ext>
            </a:extLst>
          </p:cNvPr>
          <p:cNvSpPr txBox="1">
            <a:spLocks/>
          </p:cNvSpPr>
          <p:nvPr/>
        </p:nvSpPr>
        <p:spPr>
          <a:xfrm>
            <a:off x="415201" y="223879"/>
            <a:ext cx="7389502" cy="862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</a:rPr>
              <a:t>Estimated pulmonary pressure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5F261C-1FD5-4A93-AA5E-650E2F55E016}"/>
              </a:ext>
            </a:extLst>
          </p:cNvPr>
          <p:cNvSpPr txBox="1">
            <a:spLocks/>
          </p:cNvSpPr>
          <p:nvPr/>
        </p:nvSpPr>
        <p:spPr>
          <a:xfrm>
            <a:off x="2" y="0"/>
            <a:ext cx="2496022" cy="33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200" dirty="0"/>
              <a:t>ASE 2 Minute Tutorials: MS</a:t>
            </a:r>
            <a:endParaRPr lang="en-US" sz="1200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0BAFE2-0B11-4F9D-81A6-247B066D6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11754"/>
            <a:ext cx="4279067" cy="291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88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A24A734-3AFC-4B72-8DA2-2BEC023B6759}" vid="{9F02E42B-266C-45E0-BD6E-6EFEC57A34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ASE PP Template FINAL</Template>
  <TotalTime>959</TotalTime>
  <Words>911</Words>
  <Application>Microsoft Macintosh PowerPoint</Application>
  <PresentationFormat>On-screen Show (16:9)</PresentationFormat>
  <Paragraphs>114</Paragraphs>
  <Slides>12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ACQUIRED MITRAL STENOSIS IN THE ADULT</vt:lpstr>
      <vt:lpstr>Rheumatic</vt:lpstr>
      <vt:lpstr>Anatomic </vt:lpstr>
      <vt:lpstr>2D </vt:lpstr>
      <vt:lpstr>Principle</vt:lpstr>
      <vt:lpstr>Principle</vt:lpstr>
      <vt:lpstr>Principle</vt:lpstr>
      <vt:lpstr>Principle</vt:lpstr>
      <vt:lpstr>Principle</vt:lpstr>
      <vt:lpstr>Principle</vt:lpstr>
      <vt:lpstr>Types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Arissa Cooper</dc:creator>
  <cp:lastModifiedBy>Vera Rigolin</cp:lastModifiedBy>
  <cp:revision>73</cp:revision>
  <cp:lastPrinted>2018-04-04T14:03:58Z</cp:lastPrinted>
  <dcterms:created xsi:type="dcterms:W3CDTF">2017-11-07T20:46:37Z</dcterms:created>
  <dcterms:modified xsi:type="dcterms:W3CDTF">2019-06-02T23:17:42Z</dcterms:modified>
</cp:coreProperties>
</file>