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8" r:id="rId10"/>
    <p:sldId id="271" r:id="rId11"/>
    <p:sldId id="270" r:id="rId12"/>
    <p:sldId id="265" r:id="rId13"/>
    <p:sldId id="266" r:id="rId14"/>
    <p:sldId id="264"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03" autoAdjust="0"/>
    <p:restoredTop sz="94697"/>
  </p:normalViewPr>
  <p:slideViewPr>
    <p:cSldViewPr snapToGrid="0" snapToObjects="1" showGuides="1">
      <p:cViewPr>
        <p:scale>
          <a:sx n="90" d="100"/>
          <a:sy n="90" d="100"/>
        </p:scale>
        <p:origin x="-24" y="-8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ASE 2 Minute Tutorials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ADF32-BB4A-A34E-8DCF-392947CAFA31}" type="datetime1">
              <a:rPr lang="en-US" smtClean="0"/>
              <a:t>1/29/19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9F7B1B-3EFC-1D4F-B3C1-2253C3DBBCED}" type="slidenum">
              <a:rPr lang="en-US" smtClean="0"/>
              <a:t>‹#›</a:t>
            </a:fld>
            <a:endParaRPr lang="en-US"/>
          </a:p>
        </p:txBody>
      </p:sp>
    </p:spTree>
    <p:extLst>
      <p:ext uri="{BB962C8B-B14F-4D97-AF65-F5344CB8AC3E}">
        <p14:creationId xmlns:p14="http://schemas.microsoft.com/office/powerpoint/2010/main" val="312278975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ASE 2 Minute Tutorials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F8A885-6058-E244-AC9E-D4A7CF6CEE89}" type="datetime1">
              <a:rPr lang="en-US" smtClean="0"/>
              <a:t>1/29/19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3F955-C343-2243-BE54-EE352B9C9777}" type="slidenum">
              <a:rPr lang="en-US" smtClean="0"/>
              <a:t>‹#›</a:t>
            </a:fld>
            <a:endParaRPr lang="en-US"/>
          </a:p>
        </p:txBody>
      </p:sp>
    </p:spTree>
    <p:extLst>
      <p:ext uri="{BB962C8B-B14F-4D97-AF65-F5344CB8AC3E}">
        <p14:creationId xmlns:p14="http://schemas.microsoft.com/office/powerpoint/2010/main" val="4097591947"/>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3F955-C343-2243-BE54-EE352B9C9777}" type="slidenum">
              <a:rPr lang="en-US" smtClean="0"/>
              <a:t>1</a:t>
            </a:fld>
            <a:endParaRPr lang="en-US"/>
          </a:p>
        </p:txBody>
      </p:sp>
      <p:sp>
        <p:nvSpPr>
          <p:cNvPr id="5" name="Header Placeholder 4"/>
          <p:cNvSpPr>
            <a:spLocks noGrp="1"/>
          </p:cNvSpPr>
          <p:nvPr>
            <p:ph type="hdr" sz="quarter" idx="11"/>
          </p:nvPr>
        </p:nvSpPr>
        <p:spPr/>
        <p:txBody>
          <a:bodyPr/>
          <a:lstStyle/>
          <a:p>
            <a:r>
              <a:rPr lang="en-US" smtClean="0"/>
              <a:t>ASE 2 Minute Tutorials</a:t>
            </a:r>
            <a:endParaRPr lang="en-US"/>
          </a:p>
        </p:txBody>
      </p:sp>
    </p:spTree>
    <p:extLst>
      <p:ext uri="{BB962C8B-B14F-4D97-AF65-F5344CB8AC3E}">
        <p14:creationId xmlns:p14="http://schemas.microsoft.com/office/powerpoint/2010/main" val="107999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030014D-467C-0341-8A19-154DB821BBED}" type="datetime1">
              <a:rPr lang="en-US" smtClean="0"/>
              <a:t>1/29/19</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86B7D7F-DA63-CA40-93AA-985953E14E9F}" type="slidenum">
              <a:rPr lang="en-US" smtClean="0"/>
              <a:t>‹#›</a:t>
            </a:fld>
            <a:endParaRPr lang="en-US"/>
          </a:p>
        </p:txBody>
      </p:sp>
    </p:spTree>
    <p:extLst>
      <p:ext uri="{BB962C8B-B14F-4D97-AF65-F5344CB8AC3E}">
        <p14:creationId xmlns:p14="http://schemas.microsoft.com/office/powerpoint/2010/main" val="53745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95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AA91519E-BCF9-394C-951D-46898A68B6C4}" type="datetime1">
              <a:rPr lang="en-US" smtClean="0"/>
              <a:t>1/29/19</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86B7D7F-DA63-CA40-93AA-985953E14E9F}" type="slidenum">
              <a:rPr lang="en-US" smtClean="0"/>
              <a:t>‹#›</a:t>
            </a:fld>
            <a:endParaRPr lang="en-US"/>
          </a:p>
        </p:txBody>
      </p:sp>
    </p:spTree>
    <p:extLst>
      <p:ext uri="{BB962C8B-B14F-4D97-AF65-F5344CB8AC3E}">
        <p14:creationId xmlns:p14="http://schemas.microsoft.com/office/powerpoint/2010/main" val="76322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B1AFA2E5-F43E-404D-825C-8C75ECBC3FDA}" type="datetime1">
              <a:rPr lang="en-US" smtClean="0"/>
              <a:t>1/29/19</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86B7D7F-DA63-CA40-93AA-985953E14E9F}" type="slidenum">
              <a:rPr lang="en-US" smtClean="0"/>
              <a:t>‹#›</a:t>
            </a:fld>
            <a:endParaRPr lang="en-US"/>
          </a:p>
        </p:txBody>
      </p:sp>
    </p:spTree>
    <p:extLst>
      <p:ext uri="{BB962C8B-B14F-4D97-AF65-F5344CB8AC3E}">
        <p14:creationId xmlns:p14="http://schemas.microsoft.com/office/powerpoint/2010/main" val="64360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5E38600A-C84C-EF42-8C32-0E9E96C5D6C5}" type="datetime1">
              <a:rPr lang="en-US" smtClean="0"/>
              <a:t>1/29/19</a:t>
            </a:fld>
            <a:endParaRPr 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386B7D7F-DA63-CA40-93AA-985953E14E9F}" type="slidenum">
              <a:rPr lang="en-US" smtClean="0"/>
              <a:t>‹#›</a:t>
            </a:fld>
            <a:endParaRPr lang="en-US"/>
          </a:p>
        </p:txBody>
      </p:sp>
    </p:spTree>
    <p:extLst>
      <p:ext uri="{BB962C8B-B14F-4D97-AF65-F5344CB8AC3E}">
        <p14:creationId xmlns:p14="http://schemas.microsoft.com/office/powerpoint/2010/main" val="196654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42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EB07CDF3-DBCC-FD4A-86FF-5978AEDB85C8}" type="datetime1">
              <a:rPr lang="en-US" smtClean="0"/>
              <a:t>1/29/19</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386B7D7F-DA63-CA40-93AA-985953E14E9F}" type="slidenum">
              <a:rPr lang="en-US" smtClean="0"/>
              <a:t>‹#›</a:t>
            </a:fld>
            <a:endParaRPr lang="en-US"/>
          </a:p>
        </p:txBody>
      </p:sp>
    </p:spTree>
    <p:extLst>
      <p:ext uri="{BB962C8B-B14F-4D97-AF65-F5344CB8AC3E}">
        <p14:creationId xmlns:p14="http://schemas.microsoft.com/office/powerpoint/2010/main" val="59064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52E1D508-8F3B-BE40-8939-7502FBE808BC}" type="datetime1">
              <a:rPr lang="en-US" smtClean="0"/>
              <a:t>1/29/19</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386B7D7F-DA63-CA40-93AA-985953E14E9F}" type="slidenum">
              <a:rPr lang="en-US" smtClean="0"/>
              <a:t>‹#›</a:t>
            </a:fld>
            <a:endParaRPr lang="en-US"/>
          </a:p>
        </p:txBody>
      </p:sp>
    </p:spTree>
    <p:extLst>
      <p:ext uri="{BB962C8B-B14F-4D97-AF65-F5344CB8AC3E}">
        <p14:creationId xmlns:p14="http://schemas.microsoft.com/office/powerpoint/2010/main" val="123644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b="1"/>
            </a:lvl1pPr>
          </a:lstStyle>
          <a:p>
            <a:r>
              <a:rPr lang="en-US" smtClean="0"/>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94DD63CB-05A0-5C46-B005-E6E4544C54DF}" type="datetime1">
              <a:rPr lang="en-US" smtClean="0"/>
              <a:t>1/29/19</a:t>
            </a:fld>
            <a:endParaRPr 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386B7D7F-DA63-CA40-93AA-985953E14E9F}" type="slidenum">
              <a:rPr lang="en-US" smtClean="0"/>
              <a:t>‹#›</a:t>
            </a:fld>
            <a:endParaRPr lang="en-US"/>
          </a:p>
        </p:txBody>
      </p:sp>
    </p:spTree>
    <p:extLst>
      <p:ext uri="{BB962C8B-B14F-4D97-AF65-F5344CB8AC3E}">
        <p14:creationId xmlns:p14="http://schemas.microsoft.com/office/powerpoint/2010/main" val="1948722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154" y="187524"/>
            <a:ext cx="7886700" cy="670918"/>
          </a:xfrm>
          <a:prstGeom prst="rect">
            <a:avLst/>
          </a:prstGeom>
        </p:spPr>
        <p:txBody>
          <a:bodyPr vert="horz" lIns="91440" tIns="45720" rIns="91440" bIns="45720" rtlCol="0" anchor="ctr">
            <a:normAutofit/>
          </a:bodyPr>
          <a:lstStyle/>
          <a:p>
            <a:r>
              <a:rPr lang="en-US" dirty="0" smtClean="0"/>
              <a:t>Header</a:t>
            </a:r>
            <a:endParaRPr lang="en-US" dirty="0"/>
          </a:p>
        </p:txBody>
      </p:sp>
      <p:sp>
        <p:nvSpPr>
          <p:cNvPr id="3" name="Text Placeholder 2"/>
          <p:cNvSpPr>
            <a:spLocks noGrp="1"/>
          </p:cNvSpPr>
          <p:nvPr>
            <p:ph type="body" idx="1"/>
          </p:nvPr>
        </p:nvSpPr>
        <p:spPr>
          <a:xfrm>
            <a:off x="124154" y="939998"/>
            <a:ext cx="7886700" cy="3263504"/>
          </a:xfrm>
          <a:prstGeom prst="rect">
            <a:avLst/>
          </a:prstGeom>
        </p:spPr>
        <p:txBody>
          <a:bodyPr vert="horz" lIns="91440" tIns="45720" rIns="91440" bIns="45720" rtlCol="0">
            <a:normAutofit/>
          </a:bodyPr>
          <a:lstStyle/>
          <a:p>
            <a:pPr lvl="0"/>
            <a:r>
              <a:rPr lang="en-US" dirty="0" err="1" smtClean="0"/>
              <a:t>Subheader</a:t>
            </a:r>
            <a:endParaRPr lang="en-US" dirty="0"/>
          </a:p>
        </p:txBody>
      </p:sp>
    </p:spTree>
    <p:extLst>
      <p:ext uri="{BB962C8B-B14F-4D97-AF65-F5344CB8AC3E}">
        <p14:creationId xmlns:p14="http://schemas.microsoft.com/office/powerpoint/2010/main" val="1234831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2" r:id="rId8"/>
  </p:sldLayoutIdLst>
  <p:hf sldNum="0" hdr="0" ftr="0" dt="0"/>
  <p:txStyles>
    <p:titleStyle>
      <a:lvl1pPr algn="l" defTabSz="685800" rtl="0" eaLnBrk="1" latinLnBrk="0" hangingPunct="1">
        <a:lnSpc>
          <a:spcPct val="90000"/>
        </a:lnSpc>
        <a:spcBef>
          <a:spcPct val="0"/>
        </a:spcBef>
        <a:buNone/>
        <a:defRPr sz="2700" b="1" kern="1200">
          <a:solidFill>
            <a:srgbClr val="336699"/>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rgbClr val="C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Quantification of Mitral </a:t>
            </a:r>
            <a:r>
              <a:rPr lang="en-US" sz="4400" dirty="0" smtClean="0"/>
              <a:t>Regurgitation</a:t>
            </a:r>
            <a:endParaRPr lang="en-US" sz="2200" dirty="0"/>
          </a:p>
        </p:txBody>
      </p:sp>
      <p:sp>
        <p:nvSpPr>
          <p:cNvPr id="3" name="Subtitle 2"/>
          <p:cNvSpPr>
            <a:spLocks noGrp="1"/>
          </p:cNvSpPr>
          <p:nvPr>
            <p:ph type="subTitle" idx="1"/>
          </p:nvPr>
        </p:nvSpPr>
        <p:spPr/>
        <p:txBody>
          <a:bodyPr/>
          <a:lstStyle/>
          <a:p>
            <a:r>
              <a:rPr lang="en-US" i="1" dirty="0"/>
              <a:t>Proximal </a:t>
            </a:r>
            <a:r>
              <a:rPr lang="en-US" i="1" dirty="0" err="1"/>
              <a:t>Isovelocity</a:t>
            </a:r>
            <a:r>
              <a:rPr lang="en-US" i="1" dirty="0"/>
              <a:t> Surface Area (PISA) Method</a:t>
            </a:r>
            <a:endParaRPr lang="en-US" dirty="0"/>
          </a:p>
        </p:txBody>
      </p:sp>
    </p:spTree>
    <p:extLst>
      <p:ext uri="{BB962C8B-B14F-4D97-AF65-F5344CB8AC3E}">
        <p14:creationId xmlns:p14="http://schemas.microsoft.com/office/powerpoint/2010/main" val="2023819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pic>
        <p:nvPicPr>
          <p:cNvPr id="3" name="Picture 2" descr="image0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2984729"/>
            <a:ext cx="3011078" cy="1350886"/>
          </a:xfrm>
          <a:prstGeom prst="rect">
            <a:avLst/>
          </a:prstGeom>
        </p:spPr>
      </p:pic>
      <p:pic>
        <p:nvPicPr>
          <p:cNvPr id="5" name="Picture 4" descr="image003.png"/>
          <p:cNvPicPr>
            <a:picLocks noChangeAspect="1"/>
          </p:cNvPicPr>
          <p:nvPr/>
        </p:nvPicPr>
        <p:blipFill rotWithShape="1">
          <a:blip r:embed="rId3">
            <a:extLst>
              <a:ext uri="{28A0092B-C50C-407E-A947-70E740481C1C}">
                <a14:useLocalDpi xmlns:a14="http://schemas.microsoft.com/office/drawing/2010/main" val="0"/>
              </a:ext>
            </a:extLst>
          </a:blip>
          <a:srcRect r="16871"/>
          <a:stretch/>
        </p:blipFill>
        <p:spPr>
          <a:xfrm>
            <a:off x="5443133" y="2821615"/>
            <a:ext cx="1774391" cy="1703926"/>
          </a:xfrm>
          <a:prstGeom prst="rect">
            <a:avLst/>
          </a:prstGeom>
        </p:spPr>
      </p:pic>
      <p:sp>
        <p:nvSpPr>
          <p:cNvPr id="8"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sp>
        <p:nvSpPr>
          <p:cNvPr id="7" name="TextBox 6"/>
          <p:cNvSpPr txBox="1"/>
          <p:nvPr/>
        </p:nvSpPr>
        <p:spPr>
          <a:xfrm>
            <a:off x="313091" y="939051"/>
            <a:ext cx="8434593" cy="1815882"/>
          </a:xfrm>
          <a:prstGeom prst="rect">
            <a:avLst/>
          </a:prstGeom>
          <a:noFill/>
        </p:spPr>
        <p:txBody>
          <a:bodyPr wrap="square" rtlCol="0">
            <a:spAutoFit/>
          </a:bodyPr>
          <a:lstStyle/>
          <a:p>
            <a:r>
              <a:rPr lang="en-US" sz="1600" b="1" dirty="0" smtClean="0"/>
              <a:t>Step </a:t>
            </a:r>
            <a:r>
              <a:rPr lang="en-US" sz="1600" b="1" dirty="0"/>
              <a:t>7</a:t>
            </a:r>
            <a:r>
              <a:rPr lang="en-US" sz="1600" b="1" dirty="0" smtClean="0"/>
              <a:t>:</a:t>
            </a:r>
            <a:r>
              <a:rPr lang="en-US" sz="1600" dirty="0" smtClean="0"/>
              <a:t> </a:t>
            </a:r>
            <a:r>
              <a:rPr lang="en-US" sz="1600" dirty="0"/>
              <a:t>Calculate Mitral Regurgitant </a:t>
            </a:r>
            <a:r>
              <a:rPr lang="en-US" sz="1600" dirty="0" smtClean="0"/>
              <a:t>Fraction</a:t>
            </a:r>
          </a:p>
          <a:p>
            <a:pPr marL="342900" indent="-342900">
              <a:buFont typeface="Arial"/>
              <a:buChar char="•"/>
            </a:pPr>
            <a:r>
              <a:rPr lang="en-US" sz="1600" dirty="0" smtClean="0"/>
              <a:t>Left Ventricular Outflow Tract (LVOT) Stroke Volume (SV)</a:t>
            </a:r>
          </a:p>
          <a:p>
            <a:pPr marL="800100" lvl="1" indent="-342900">
              <a:buFont typeface="Arial"/>
              <a:buChar char="•"/>
            </a:pPr>
            <a:r>
              <a:rPr lang="en-US" sz="1600" dirty="0" smtClean="0"/>
              <a:t>LVOT SV = LVOT Cross </a:t>
            </a:r>
            <a:r>
              <a:rPr lang="en-US" sz="1600" dirty="0"/>
              <a:t>S</a:t>
            </a:r>
            <a:r>
              <a:rPr lang="en-US" sz="1600" dirty="0" smtClean="0"/>
              <a:t>ectional Area (CSA) * </a:t>
            </a:r>
            <a:r>
              <a:rPr lang="en-US" sz="1600" dirty="0"/>
              <a:t>LVOT </a:t>
            </a:r>
            <a:r>
              <a:rPr lang="en-US" sz="1600" dirty="0" smtClean="0"/>
              <a:t>VTI</a:t>
            </a:r>
          </a:p>
          <a:p>
            <a:pPr marL="800100" lvl="1" indent="-342900">
              <a:buFont typeface="Arial"/>
              <a:buChar char="•"/>
            </a:pPr>
            <a:r>
              <a:rPr lang="en-US" sz="1600" dirty="0" smtClean="0"/>
              <a:t>LVOT CSA derived from diameter of left ventricular outflow tract (yellow line)</a:t>
            </a:r>
          </a:p>
          <a:p>
            <a:pPr marL="800100" lvl="1" indent="-342900">
              <a:buFont typeface="Arial"/>
              <a:buChar char="•"/>
            </a:pPr>
            <a:r>
              <a:rPr lang="en-US" sz="1600" dirty="0" smtClean="0"/>
              <a:t>LVOT VTI derived from pulse wave Doppler in LVOT</a:t>
            </a:r>
          </a:p>
          <a:p>
            <a:pPr marL="342900" indent="-342900">
              <a:buFont typeface="Arial"/>
              <a:buChar char="•"/>
            </a:pPr>
            <a:r>
              <a:rPr lang="en-US" sz="1600" dirty="0" smtClean="0"/>
              <a:t>Total Left Ventricular Stroke Volume = Mitral Regurgitant Volume + Aortic Stroke Volume</a:t>
            </a:r>
          </a:p>
          <a:p>
            <a:pPr marL="342900" indent="-342900">
              <a:buFont typeface="Arial"/>
              <a:buChar char="•"/>
            </a:pPr>
            <a:r>
              <a:rPr lang="en-US" sz="1600" dirty="0" smtClean="0"/>
              <a:t>Mitral </a:t>
            </a:r>
            <a:r>
              <a:rPr lang="en-US" sz="1600" dirty="0"/>
              <a:t>Regurgitant Fraction = Mitral Regurgitant Volume / Total Left Ventricular Stroke </a:t>
            </a:r>
            <a:r>
              <a:rPr lang="en-US" sz="1600" dirty="0" smtClean="0"/>
              <a:t>Volume</a:t>
            </a:r>
            <a:endParaRPr lang="en-US" sz="1600" dirty="0"/>
          </a:p>
        </p:txBody>
      </p:sp>
      <p:cxnSp>
        <p:nvCxnSpPr>
          <p:cNvPr id="6" name="Straight Connector 5"/>
          <p:cNvCxnSpPr/>
          <p:nvPr/>
        </p:nvCxnSpPr>
        <p:spPr>
          <a:xfrm>
            <a:off x="6353534" y="3526015"/>
            <a:ext cx="74083" cy="275166"/>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9803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8"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sp>
        <p:nvSpPr>
          <p:cNvPr id="11" name="TextBox 10"/>
          <p:cNvSpPr txBox="1"/>
          <p:nvPr/>
        </p:nvSpPr>
        <p:spPr>
          <a:xfrm>
            <a:off x="5409206" y="1815242"/>
            <a:ext cx="3322603" cy="1477328"/>
          </a:xfrm>
          <a:prstGeom prst="rect">
            <a:avLst/>
          </a:prstGeom>
          <a:solidFill>
            <a:srgbClr val="3366FF"/>
          </a:solidFill>
        </p:spPr>
        <p:txBody>
          <a:bodyPr wrap="square" rtlCol="0">
            <a:spAutoFit/>
          </a:bodyPr>
          <a:lstStyle/>
          <a:p>
            <a:pPr algn="ctr"/>
            <a:r>
              <a:rPr lang="en-US" u="sng" dirty="0" smtClean="0">
                <a:solidFill>
                  <a:schemeClr val="bg1"/>
                </a:solidFill>
              </a:rPr>
              <a:t>Degree of Mitral Regurgitation:</a:t>
            </a:r>
          </a:p>
          <a:p>
            <a:pPr algn="ctr"/>
            <a:r>
              <a:rPr lang="en-US" dirty="0" smtClean="0">
                <a:solidFill>
                  <a:schemeClr val="bg1"/>
                </a:solidFill>
              </a:rPr>
              <a:t>Mild: RF &lt; 30%</a:t>
            </a:r>
          </a:p>
          <a:p>
            <a:pPr algn="ctr"/>
            <a:r>
              <a:rPr lang="en-US" dirty="0" smtClean="0">
                <a:solidFill>
                  <a:schemeClr val="bg1"/>
                </a:solidFill>
              </a:rPr>
              <a:t>Moderate (Grade II) = 30-39%</a:t>
            </a:r>
          </a:p>
          <a:p>
            <a:pPr algn="ctr"/>
            <a:r>
              <a:rPr lang="en-US" dirty="0" smtClean="0">
                <a:solidFill>
                  <a:schemeClr val="bg1"/>
                </a:solidFill>
              </a:rPr>
              <a:t>Moderate (Grade III) = 40-49%</a:t>
            </a:r>
          </a:p>
          <a:p>
            <a:pPr algn="ctr"/>
            <a:r>
              <a:rPr lang="en-US" dirty="0" smtClean="0">
                <a:solidFill>
                  <a:schemeClr val="bg1"/>
                </a:solidFill>
              </a:rPr>
              <a:t>Severe: RV &gt; 50%</a:t>
            </a:r>
          </a:p>
        </p:txBody>
      </p:sp>
      <p:sp>
        <p:nvSpPr>
          <p:cNvPr id="12" name="TextBox 11"/>
          <p:cNvSpPr txBox="1"/>
          <p:nvPr/>
        </p:nvSpPr>
        <p:spPr>
          <a:xfrm>
            <a:off x="297216" y="1153522"/>
            <a:ext cx="4754562" cy="2800766"/>
          </a:xfrm>
          <a:prstGeom prst="rect">
            <a:avLst/>
          </a:prstGeom>
          <a:noFill/>
        </p:spPr>
        <p:txBody>
          <a:bodyPr wrap="square" rtlCol="0">
            <a:spAutoFit/>
          </a:bodyPr>
          <a:lstStyle/>
          <a:p>
            <a:r>
              <a:rPr lang="en-US" sz="1600" b="1" dirty="0" smtClean="0"/>
              <a:t>Example</a:t>
            </a:r>
            <a:r>
              <a:rPr lang="en-US" sz="1600" b="1" dirty="0"/>
              <a:t>:</a:t>
            </a:r>
          </a:p>
          <a:p>
            <a:r>
              <a:rPr lang="en-US" sz="1600" b="1" dirty="0" smtClean="0"/>
              <a:t>LVOT Diameter</a:t>
            </a:r>
            <a:r>
              <a:rPr lang="en-US" sz="1600" dirty="0" smtClean="0"/>
              <a:t> = 2 cm</a:t>
            </a:r>
          </a:p>
          <a:p>
            <a:r>
              <a:rPr lang="en-US" sz="1600" b="1" dirty="0" smtClean="0"/>
              <a:t>LVOT Radius</a:t>
            </a:r>
            <a:r>
              <a:rPr lang="en-US" sz="1600" dirty="0" smtClean="0"/>
              <a:t> = 1 cm</a:t>
            </a:r>
          </a:p>
          <a:p>
            <a:r>
              <a:rPr lang="en-US" sz="1600" b="1" dirty="0" smtClean="0"/>
              <a:t>LVOT Cross Sectional Area</a:t>
            </a:r>
            <a:r>
              <a:rPr lang="en-US" sz="1600" dirty="0" smtClean="0"/>
              <a:t> = </a:t>
            </a:r>
            <a:r>
              <a:rPr lang="el-GR" sz="1600" dirty="0" smtClean="0"/>
              <a:t>π</a:t>
            </a:r>
            <a:r>
              <a:rPr lang="en-US" sz="1600" dirty="0" smtClean="0"/>
              <a:t>*r</a:t>
            </a:r>
            <a:r>
              <a:rPr lang="en-US" sz="1600" baseline="30000" dirty="0" smtClean="0"/>
              <a:t>2</a:t>
            </a:r>
            <a:r>
              <a:rPr lang="en-US" sz="1600" dirty="0" smtClean="0"/>
              <a:t> = 3.14 cm</a:t>
            </a:r>
            <a:r>
              <a:rPr lang="en-US" sz="1600" baseline="30000" dirty="0" smtClean="0"/>
              <a:t>2</a:t>
            </a:r>
          </a:p>
          <a:p>
            <a:r>
              <a:rPr lang="en-US" sz="1600" b="1" dirty="0" smtClean="0"/>
              <a:t>LVOT VTI</a:t>
            </a:r>
            <a:r>
              <a:rPr lang="en-US" sz="1600" dirty="0" smtClean="0"/>
              <a:t> = 20 cm</a:t>
            </a:r>
          </a:p>
          <a:p>
            <a:r>
              <a:rPr lang="en-US" sz="1600" b="1" dirty="0" smtClean="0"/>
              <a:t>LVOT Stroke Volume</a:t>
            </a:r>
            <a:r>
              <a:rPr lang="en-US" sz="1600" dirty="0" smtClean="0"/>
              <a:t> = 20 cm * 3.14 cm</a:t>
            </a:r>
            <a:r>
              <a:rPr lang="en-US" sz="1600" baseline="30000" dirty="0" smtClean="0"/>
              <a:t>2</a:t>
            </a:r>
            <a:r>
              <a:rPr lang="en-US" sz="1600" dirty="0"/>
              <a:t> ≃ </a:t>
            </a:r>
            <a:r>
              <a:rPr lang="en-US" sz="1600" dirty="0" smtClean="0"/>
              <a:t>63 mL (cm</a:t>
            </a:r>
            <a:r>
              <a:rPr lang="en-US" sz="1600" baseline="30000" dirty="0" smtClean="0"/>
              <a:t>3</a:t>
            </a:r>
            <a:r>
              <a:rPr lang="en-US" sz="1600" dirty="0" smtClean="0"/>
              <a:t>)</a:t>
            </a:r>
          </a:p>
          <a:p>
            <a:endParaRPr lang="en-US" sz="1600" dirty="0" smtClean="0"/>
          </a:p>
          <a:p>
            <a:r>
              <a:rPr lang="en-US" sz="1600" b="1" dirty="0" smtClean="0"/>
              <a:t>Mitral Regurgitant Volume</a:t>
            </a:r>
            <a:r>
              <a:rPr lang="en-US" sz="1600" dirty="0" smtClean="0"/>
              <a:t> = 42 mL (cm</a:t>
            </a:r>
            <a:r>
              <a:rPr lang="en-US" sz="1600" baseline="30000" dirty="0" smtClean="0"/>
              <a:t>3</a:t>
            </a:r>
            <a:r>
              <a:rPr lang="en-US" sz="1600" dirty="0" smtClean="0"/>
              <a:t>)</a:t>
            </a:r>
          </a:p>
          <a:p>
            <a:r>
              <a:rPr lang="en-US" sz="1600" b="1" dirty="0"/>
              <a:t>Total LV Stroke Volume</a:t>
            </a:r>
            <a:r>
              <a:rPr lang="en-US" sz="1600" dirty="0"/>
              <a:t> = 63 mL + 42 </a:t>
            </a:r>
            <a:r>
              <a:rPr lang="en-US" sz="1600" dirty="0" smtClean="0"/>
              <a:t>mL = 105 mL</a:t>
            </a:r>
            <a:endParaRPr lang="en-US" sz="1600" dirty="0"/>
          </a:p>
          <a:p>
            <a:endParaRPr lang="en-US" sz="1600" b="1" dirty="0" smtClean="0"/>
          </a:p>
          <a:p>
            <a:r>
              <a:rPr lang="en-US" sz="1600" b="1" dirty="0" smtClean="0"/>
              <a:t>Mitral Regurgitant Fraction </a:t>
            </a:r>
            <a:r>
              <a:rPr lang="en-US" sz="1600" dirty="0" smtClean="0"/>
              <a:t>= </a:t>
            </a:r>
            <a:r>
              <a:rPr lang="en-US" sz="1600" dirty="0"/>
              <a:t>42 </a:t>
            </a:r>
            <a:r>
              <a:rPr lang="en-US" sz="1600" dirty="0" smtClean="0"/>
              <a:t>mL / 105 mL = 40%</a:t>
            </a:r>
            <a:endParaRPr lang="en-US" sz="1600" dirty="0"/>
          </a:p>
        </p:txBody>
      </p:sp>
    </p:spTree>
    <p:extLst>
      <p:ext uri="{BB962C8B-B14F-4D97-AF65-F5344CB8AC3E}">
        <p14:creationId xmlns:p14="http://schemas.microsoft.com/office/powerpoint/2010/main" val="41058633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10" name="TextBox 9"/>
          <p:cNvSpPr txBox="1"/>
          <p:nvPr/>
        </p:nvSpPr>
        <p:spPr>
          <a:xfrm>
            <a:off x="291057" y="1020494"/>
            <a:ext cx="5713472" cy="3354764"/>
          </a:xfrm>
          <a:prstGeom prst="rect">
            <a:avLst/>
          </a:prstGeom>
          <a:noFill/>
        </p:spPr>
        <p:txBody>
          <a:bodyPr wrap="square" rtlCol="0">
            <a:spAutoFit/>
          </a:bodyPr>
          <a:lstStyle/>
          <a:p>
            <a:r>
              <a:rPr lang="en-US" sz="2000" b="1" dirty="0" smtClean="0"/>
              <a:t>PISA PITFALLS	</a:t>
            </a:r>
            <a:endParaRPr lang="en-US" sz="2000" dirty="0" smtClean="0"/>
          </a:p>
          <a:p>
            <a:pPr marL="285750" indent="-285750">
              <a:buFont typeface="Arial"/>
              <a:buChar char="•"/>
            </a:pPr>
            <a:r>
              <a:rPr lang="en-US" sz="1200" dirty="0" smtClean="0"/>
              <a:t>PISA calculation assumes circular mitral valve orifice. This is frequently not the case, particular in cases of secondary (functional) mitral regurgitation.</a:t>
            </a:r>
          </a:p>
          <a:p>
            <a:pPr marL="285750" indent="-285750">
              <a:buFont typeface="Arial"/>
              <a:buChar char="•"/>
            </a:pPr>
            <a:r>
              <a:rPr lang="en-US" sz="1200" dirty="0" smtClean="0"/>
              <a:t>PISA calculation assumes static shape to mitral orifice, however mitral valve shape is frequently complex and dynamic such as in mitral valve prolapse, making calculation of regurgitant volume and fraction critical. </a:t>
            </a:r>
          </a:p>
          <a:p>
            <a:pPr marL="285750" indent="-285750">
              <a:buFont typeface="Arial"/>
              <a:buChar char="•"/>
            </a:pPr>
            <a:r>
              <a:rPr lang="en-US" sz="1200" dirty="0" smtClean="0"/>
              <a:t>PISA calculation assumes single jet of mitral regurgitation, but multiple jets frequently present</a:t>
            </a:r>
          </a:p>
          <a:p>
            <a:pPr marL="285750" indent="-285750">
              <a:buFont typeface="Arial"/>
              <a:buChar char="•"/>
            </a:pPr>
            <a:r>
              <a:rPr lang="en-US" sz="1200" dirty="0" smtClean="0"/>
              <a:t>PISA shape rapidly changes in size and low frame rate may underestimate degree of mitral regurgitation or peak systolic PISA radius may overestimate degree of mitral regurgitation.</a:t>
            </a:r>
          </a:p>
          <a:p>
            <a:pPr marL="285750" indent="-285750">
              <a:buFont typeface="Arial"/>
              <a:buChar char="•"/>
            </a:pPr>
            <a:r>
              <a:rPr lang="en-US" sz="1200" dirty="0" smtClean="0"/>
              <a:t>Contamination from dynamic flow through left ventricular outflow tract may prevent acquisition of PISA envelope</a:t>
            </a:r>
          </a:p>
          <a:p>
            <a:pPr marL="285750" indent="-285750">
              <a:buFont typeface="Arial"/>
              <a:buChar char="•"/>
            </a:pPr>
            <a:r>
              <a:rPr lang="en-US" sz="1200" dirty="0" smtClean="0"/>
              <a:t>Accurate acquisition of PISA requires sonographer and </a:t>
            </a:r>
            <a:r>
              <a:rPr lang="en-US" sz="1200" dirty="0" err="1" smtClean="0"/>
              <a:t>echocardiographer</a:t>
            </a:r>
            <a:r>
              <a:rPr lang="en-US" sz="1200" dirty="0" smtClean="0"/>
              <a:t> skill and persistence</a:t>
            </a:r>
          </a:p>
          <a:p>
            <a:pPr marL="285750" indent="-285750">
              <a:buFont typeface="Arial"/>
              <a:buChar char="•"/>
            </a:pPr>
            <a:r>
              <a:rPr lang="en-US" sz="1200" dirty="0" smtClean="0"/>
              <a:t>PISA difficult to obtain after surgical or </a:t>
            </a:r>
            <a:r>
              <a:rPr lang="en-US" sz="1200" dirty="0" err="1" smtClean="0"/>
              <a:t>transcatheter</a:t>
            </a:r>
            <a:r>
              <a:rPr lang="en-US" sz="1200" dirty="0" smtClean="0"/>
              <a:t> replacement or repair of mitral valve</a:t>
            </a:r>
          </a:p>
        </p:txBody>
      </p:sp>
      <p:sp>
        <p:nvSpPr>
          <p:cNvPr id="11"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pic>
        <p:nvPicPr>
          <p:cNvPr id="3" name="Picture 2" descr="image001.png"/>
          <p:cNvPicPr>
            <a:picLocks noChangeAspect="1"/>
          </p:cNvPicPr>
          <p:nvPr/>
        </p:nvPicPr>
        <p:blipFill rotWithShape="1">
          <a:blip r:embed="rId2">
            <a:extLst>
              <a:ext uri="{28A0092B-C50C-407E-A947-70E740481C1C}">
                <a14:useLocalDpi xmlns:a14="http://schemas.microsoft.com/office/drawing/2010/main" val="0"/>
              </a:ext>
            </a:extLst>
          </a:blip>
          <a:srcRect l="14174" t="20116" r="22853" b="12044"/>
          <a:stretch/>
        </p:blipFill>
        <p:spPr>
          <a:xfrm>
            <a:off x="6032751" y="1455083"/>
            <a:ext cx="2922938" cy="2486870"/>
          </a:xfrm>
          <a:prstGeom prst="rect">
            <a:avLst/>
          </a:prstGeom>
        </p:spPr>
      </p:pic>
      <p:cxnSp>
        <p:nvCxnSpPr>
          <p:cNvPr id="8" name="Straight Arrow Connector 7"/>
          <p:cNvCxnSpPr/>
          <p:nvPr/>
        </p:nvCxnSpPr>
        <p:spPr>
          <a:xfrm flipV="1">
            <a:off x="7061199" y="2707338"/>
            <a:ext cx="156975" cy="245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359291" y="2724975"/>
            <a:ext cx="0" cy="308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7647519" y="2647950"/>
            <a:ext cx="17568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7694079" y="2571750"/>
            <a:ext cx="304800" cy="60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7509579" y="2674407"/>
            <a:ext cx="76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521758" y="3906677"/>
            <a:ext cx="2231078" cy="338554"/>
          </a:xfrm>
          <a:prstGeom prst="rect">
            <a:avLst/>
          </a:prstGeom>
          <a:noFill/>
        </p:spPr>
        <p:txBody>
          <a:bodyPr wrap="square" rtlCol="0">
            <a:spAutoFit/>
          </a:bodyPr>
          <a:lstStyle/>
          <a:p>
            <a:r>
              <a:rPr lang="en-US" sz="1600" dirty="0" smtClean="0"/>
              <a:t>Non-circular MR Jet</a:t>
            </a:r>
          </a:p>
        </p:txBody>
      </p:sp>
    </p:spTree>
    <p:extLst>
      <p:ext uri="{BB962C8B-B14F-4D97-AF65-F5344CB8AC3E}">
        <p14:creationId xmlns:p14="http://schemas.microsoft.com/office/powerpoint/2010/main" val="36812339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43" y="187524"/>
            <a:ext cx="7886700" cy="670918"/>
          </a:xfrm>
        </p:spPr>
        <p:txBody>
          <a:bodyPr/>
          <a:lstStyle/>
          <a:p>
            <a:r>
              <a:rPr lang="en-US" dirty="0" smtClean="0"/>
              <a:t>Summary: PISA Quick Method</a:t>
            </a:r>
            <a:endParaRPr lang="en-US" dirty="0"/>
          </a:p>
        </p:txBody>
      </p:sp>
      <p:sp>
        <p:nvSpPr>
          <p:cNvPr id="3" name="Content Placeholder 2"/>
          <p:cNvSpPr>
            <a:spLocks noGrp="1"/>
          </p:cNvSpPr>
          <p:nvPr>
            <p:ph idx="1"/>
          </p:nvPr>
        </p:nvSpPr>
        <p:spPr>
          <a:xfrm>
            <a:off x="291966" y="1293362"/>
            <a:ext cx="4452476" cy="2764169"/>
          </a:xfrm>
        </p:spPr>
        <p:txBody>
          <a:bodyPr>
            <a:normAutofit/>
          </a:bodyPr>
          <a:lstStyle/>
          <a:p>
            <a:r>
              <a:rPr lang="en-US" sz="2000" dirty="0" smtClean="0"/>
              <a:t>PISA EROA = </a:t>
            </a:r>
            <a:r>
              <a:rPr lang="en-US" sz="2000" u="sng" dirty="0" smtClean="0"/>
              <a:t>  2 x </a:t>
            </a:r>
            <a:r>
              <a:rPr lang="el-GR" sz="2000" u="sng" dirty="0" smtClean="0"/>
              <a:t>π</a:t>
            </a:r>
            <a:r>
              <a:rPr lang="en-US" sz="2000" u="sng" dirty="0" smtClean="0"/>
              <a:t> x </a:t>
            </a:r>
            <a:r>
              <a:rPr lang="el-GR" sz="2000" u="sng" dirty="0" smtClean="0"/>
              <a:t>r</a:t>
            </a:r>
            <a:r>
              <a:rPr lang="el-GR" sz="2000" u="sng" baseline="30000" dirty="0" smtClean="0"/>
              <a:t>2</a:t>
            </a:r>
            <a:r>
              <a:rPr lang="en-US" sz="2000" u="sng" baseline="30000" dirty="0" smtClean="0"/>
              <a:t> </a:t>
            </a:r>
            <a:r>
              <a:rPr lang="en-US" sz="2000" u="sng" dirty="0" smtClean="0"/>
              <a:t>x </a:t>
            </a:r>
            <a:r>
              <a:rPr lang="en-US" sz="2000" u="sng" dirty="0" err="1"/>
              <a:t>N</a:t>
            </a:r>
            <a:r>
              <a:rPr lang="en-US" sz="2000" u="sng" dirty="0" err="1" smtClean="0"/>
              <a:t>yquist</a:t>
            </a:r>
            <a:r>
              <a:rPr lang="en-US" sz="2000" u="sng" dirty="0" smtClean="0"/>
              <a:t>          </a:t>
            </a:r>
          </a:p>
          <a:p>
            <a:r>
              <a:rPr lang="en-US" sz="2000" dirty="0"/>
              <a:t>	</a:t>
            </a:r>
            <a:r>
              <a:rPr lang="en-US" sz="2000" dirty="0" smtClean="0"/>
              <a:t>                 Peak MR velocity</a:t>
            </a:r>
          </a:p>
          <a:p>
            <a:endParaRPr lang="en-US" sz="2000" dirty="0" smtClean="0"/>
          </a:p>
          <a:p>
            <a:endParaRPr lang="en-US" sz="2000" dirty="0" smtClean="0"/>
          </a:p>
          <a:p>
            <a:endParaRPr lang="en-US" sz="2000" dirty="0"/>
          </a:p>
          <a:p>
            <a:r>
              <a:rPr lang="en-US" sz="2000" dirty="0" smtClean="0"/>
              <a:t>PISA EROA = </a:t>
            </a:r>
            <a:r>
              <a:rPr lang="en-US" sz="2000" u="sng" dirty="0" smtClean="0"/>
              <a:t>  6.28 x  r</a:t>
            </a:r>
            <a:r>
              <a:rPr lang="en-US" sz="2000" u="sng" baseline="30000" dirty="0" smtClean="0"/>
              <a:t>2 </a:t>
            </a:r>
            <a:r>
              <a:rPr lang="en-US" sz="2000" u="sng" dirty="0"/>
              <a:t>x </a:t>
            </a:r>
            <a:r>
              <a:rPr lang="en-US" sz="2000" u="sng" dirty="0" err="1" smtClean="0"/>
              <a:t>Nyquist</a:t>
            </a:r>
            <a:r>
              <a:rPr lang="en-US" sz="2000" u="sng" dirty="0" smtClean="0"/>
              <a:t> </a:t>
            </a:r>
            <a:endParaRPr lang="en-US" sz="2000" u="sng" baseline="30000" dirty="0" smtClean="0"/>
          </a:p>
          <a:p>
            <a:r>
              <a:rPr lang="en-US" sz="2000" dirty="0"/>
              <a:t>	</a:t>
            </a:r>
            <a:r>
              <a:rPr lang="en-US" sz="2000" dirty="0" smtClean="0"/>
              <a:t>                 Peak </a:t>
            </a:r>
            <a:r>
              <a:rPr lang="en-US" sz="2000" dirty="0"/>
              <a:t>MR velocity</a:t>
            </a:r>
          </a:p>
          <a:p>
            <a:endParaRPr lang="en-US" sz="2000" u="sng" dirty="0"/>
          </a:p>
        </p:txBody>
      </p:sp>
      <p:sp>
        <p:nvSpPr>
          <p:cNvPr id="4" name="Down Arrow 3"/>
          <p:cNvSpPr/>
          <p:nvPr/>
        </p:nvSpPr>
        <p:spPr>
          <a:xfrm>
            <a:off x="2986629" y="2261917"/>
            <a:ext cx="391583" cy="6985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Content Placeholder 2"/>
          <p:cNvSpPr txBox="1">
            <a:spLocks/>
          </p:cNvSpPr>
          <p:nvPr/>
        </p:nvSpPr>
        <p:spPr>
          <a:xfrm>
            <a:off x="4990353" y="1293362"/>
            <a:ext cx="3738439" cy="276416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rgbClr val="C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dirty="0" smtClean="0"/>
              <a:t>IF: </a:t>
            </a:r>
          </a:p>
          <a:p>
            <a:r>
              <a:rPr lang="en-US" sz="1600" b="0" dirty="0" smtClean="0"/>
              <a:t>-</a:t>
            </a:r>
            <a:r>
              <a:rPr lang="en-US" sz="1600" b="0" dirty="0" err="1" smtClean="0"/>
              <a:t>Nyquist</a:t>
            </a:r>
            <a:r>
              <a:rPr lang="en-US" sz="1600" b="0" dirty="0" smtClean="0"/>
              <a:t> baseline shift at least 40 cm/s</a:t>
            </a:r>
          </a:p>
          <a:p>
            <a:r>
              <a:rPr lang="en-US" sz="1600" b="0" dirty="0" smtClean="0"/>
              <a:t>-Peak MR assumed to be 500 cm/s</a:t>
            </a:r>
          </a:p>
          <a:p>
            <a:endParaRPr lang="en-US" sz="2000" dirty="0" smtClean="0"/>
          </a:p>
          <a:p>
            <a:r>
              <a:rPr lang="en-US" sz="2000" dirty="0" smtClean="0"/>
              <a:t>    </a:t>
            </a:r>
            <a:r>
              <a:rPr lang="en-US" sz="2000" baseline="30000" dirty="0" smtClean="0"/>
              <a:t>1</a:t>
            </a:r>
            <a:r>
              <a:rPr lang="en-US" sz="2000" dirty="0" smtClean="0"/>
              <a:t>Simplified PISA </a:t>
            </a:r>
            <a:r>
              <a:rPr lang="mr-IN" sz="2000" dirty="0" smtClean="0"/>
              <a:t>≃ </a:t>
            </a:r>
            <a:r>
              <a:rPr lang="en-US" sz="2000" u="sng" dirty="0" smtClean="0"/>
              <a:t> </a:t>
            </a:r>
            <a:r>
              <a:rPr lang="mr-IN" sz="2000" u="sng" dirty="0" smtClean="0"/>
              <a:t>r2</a:t>
            </a:r>
            <a:r>
              <a:rPr lang="en-US" sz="2000" u="sng" dirty="0" smtClean="0"/>
              <a:t> </a:t>
            </a:r>
          </a:p>
          <a:p>
            <a:pPr algn="ctr"/>
            <a:r>
              <a:rPr lang="en-US" sz="2000" dirty="0" smtClean="0"/>
              <a:t>                          </a:t>
            </a:r>
            <a:r>
              <a:rPr lang="mr-IN" sz="2000" dirty="0" smtClean="0"/>
              <a:t>2</a:t>
            </a:r>
            <a:endParaRPr lang="en-US" sz="2000" u="sng" dirty="0"/>
          </a:p>
        </p:txBody>
      </p:sp>
      <p:sp>
        <p:nvSpPr>
          <p:cNvPr id="8" name="Footer Placeholder 7"/>
          <p:cNvSpPr>
            <a:spLocks noGrp="1"/>
          </p:cNvSpPr>
          <p:nvPr>
            <p:ph type="ftr" sz="quarter" idx="11"/>
          </p:nvPr>
        </p:nvSpPr>
        <p:spPr>
          <a:xfrm>
            <a:off x="4613049" y="4028338"/>
            <a:ext cx="4569267" cy="613406"/>
          </a:xfrm>
        </p:spPr>
        <p:txBody>
          <a:bodyPr/>
          <a:lstStyle/>
          <a:p>
            <a:r>
              <a:rPr lang="en-US" sz="1000" baseline="30000" dirty="0" smtClean="0"/>
              <a:t>1.</a:t>
            </a:r>
            <a:r>
              <a:rPr lang="en-US" sz="1000" dirty="0" smtClean="0"/>
              <a:t>Pu et al. "Calculation of mitral regurgitant orifice area with use of a simplified proximal convergence method: Initial clinical application." J Am </a:t>
            </a:r>
            <a:r>
              <a:rPr lang="en-US" sz="1000" dirty="0" err="1" smtClean="0"/>
              <a:t>Soc</a:t>
            </a:r>
            <a:r>
              <a:rPr lang="en-US" sz="1000" dirty="0" smtClean="0"/>
              <a:t> </a:t>
            </a:r>
            <a:r>
              <a:rPr lang="en-US" sz="1000" dirty="0" err="1" smtClean="0"/>
              <a:t>Echocardiogr</a:t>
            </a:r>
            <a:r>
              <a:rPr lang="en-US" sz="1000" dirty="0" smtClean="0"/>
              <a:t>. 2001 Mar;14(3):180-5.</a:t>
            </a:r>
            <a:endParaRPr lang="en-US" sz="1000" dirty="0"/>
          </a:p>
        </p:txBody>
      </p:sp>
    </p:spTree>
    <p:extLst>
      <p:ext uri="{BB962C8B-B14F-4D97-AF65-F5344CB8AC3E}">
        <p14:creationId xmlns:p14="http://schemas.microsoft.com/office/powerpoint/2010/main" val="219439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10" name="TextBox 9"/>
          <p:cNvSpPr txBox="1"/>
          <p:nvPr/>
        </p:nvSpPr>
        <p:spPr>
          <a:xfrm>
            <a:off x="1057469" y="1454924"/>
            <a:ext cx="7039322" cy="1815882"/>
          </a:xfrm>
          <a:prstGeom prst="rect">
            <a:avLst/>
          </a:prstGeom>
          <a:noFill/>
        </p:spPr>
        <p:txBody>
          <a:bodyPr wrap="square" rtlCol="0">
            <a:spAutoFit/>
          </a:bodyPr>
          <a:lstStyle/>
          <a:p>
            <a:r>
              <a:rPr lang="en-US" sz="1600" dirty="0" smtClean="0"/>
              <a:t>Additional Reading:</a:t>
            </a:r>
          </a:p>
          <a:p>
            <a:pPr marL="285750" indent="-285750">
              <a:buFont typeface="Arial"/>
              <a:buChar char="•"/>
            </a:pPr>
            <a:r>
              <a:rPr lang="en-US" sz="1600" dirty="0" err="1"/>
              <a:t>Zoghbi</a:t>
            </a:r>
            <a:r>
              <a:rPr lang="en-US" sz="1600" dirty="0"/>
              <a:t> et al. Recommendations for Noninvasive Evaluation of Native </a:t>
            </a:r>
            <a:r>
              <a:rPr lang="en-US" sz="1600" dirty="0" err="1"/>
              <a:t>Valvular</a:t>
            </a:r>
            <a:r>
              <a:rPr lang="en-US" sz="1600" dirty="0"/>
              <a:t> Regurgitation A Report from the American Society of Echocardiography Developed in Collaboration with the Society for Cardiovascular Magnetic Resonance. </a:t>
            </a:r>
            <a:endParaRPr lang="en-US" sz="1600" dirty="0" smtClean="0"/>
          </a:p>
          <a:p>
            <a:endParaRPr lang="en-US" sz="1600" dirty="0" smtClean="0"/>
          </a:p>
          <a:p>
            <a:endParaRPr lang="en-US" sz="1600" dirty="0" smtClean="0"/>
          </a:p>
        </p:txBody>
      </p:sp>
      <p:sp>
        <p:nvSpPr>
          <p:cNvPr id="11"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spTree>
    <p:extLst>
      <p:ext uri="{BB962C8B-B14F-4D97-AF65-F5344CB8AC3E}">
        <p14:creationId xmlns:p14="http://schemas.microsoft.com/office/powerpoint/2010/main" val="29863365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i="1" dirty="0"/>
          </a:p>
        </p:txBody>
      </p:sp>
      <p:pic>
        <p:nvPicPr>
          <p:cNvPr id="6" name="Picture 5" descr="image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51" y="2295319"/>
            <a:ext cx="2601391" cy="1996101"/>
          </a:xfrm>
          <a:prstGeom prst="rect">
            <a:avLst/>
          </a:prstGeom>
        </p:spPr>
      </p:pic>
      <p:sp>
        <p:nvSpPr>
          <p:cNvPr id="8" name="TextBox 7"/>
          <p:cNvSpPr txBox="1"/>
          <p:nvPr/>
        </p:nvSpPr>
        <p:spPr>
          <a:xfrm>
            <a:off x="372058" y="1274134"/>
            <a:ext cx="8430707" cy="830997"/>
          </a:xfrm>
          <a:prstGeom prst="rect">
            <a:avLst/>
          </a:prstGeom>
          <a:noFill/>
        </p:spPr>
        <p:txBody>
          <a:bodyPr wrap="square" rtlCol="0">
            <a:spAutoFit/>
          </a:bodyPr>
          <a:lstStyle/>
          <a:p>
            <a:pPr marL="285750" indent="-285750">
              <a:buFont typeface="Arial"/>
              <a:buChar char="•"/>
            </a:pPr>
            <a:r>
              <a:rPr lang="en-US" sz="1600" dirty="0" smtClean="0"/>
              <a:t>The mitral valve is complex with significant variation in its morphology and supporting structure. </a:t>
            </a:r>
          </a:p>
          <a:p>
            <a:pPr marL="285750" indent="-285750">
              <a:buFont typeface="Arial"/>
              <a:buChar char="•"/>
            </a:pPr>
            <a:r>
              <a:rPr lang="en-US" sz="1600" dirty="0" smtClean="0"/>
              <a:t>Due to this complexity, ASE recommends grading degree of mitral regurgitation with an integrative approach utilizing multiple quantitative and qualitative metrics.</a:t>
            </a:r>
            <a:endParaRPr lang="en-US" sz="1600" dirty="0"/>
          </a:p>
        </p:txBody>
      </p:sp>
      <p:sp>
        <p:nvSpPr>
          <p:cNvPr id="10" name="TextBox 9"/>
          <p:cNvSpPr txBox="1"/>
          <p:nvPr/>
        </p:nvSpPr>
        <p:spPr>
          <a:xfrm>
            <a:off x="4278468" y="2208385"/>
            <a:ext cx="4369191" cy="2185214"/>
          </a:xfrm>
          <a:prstGeom prst="rect">
            <a:avLst/>
          </a:prstGeom>
          <a:noFill/>
        </p:spPr>
        <p:txBody>
          <a:bodyPr wrap="square" rtlCol="0">
            <a:spAutoFit/>
          </a:bodyPr>
          <a:lstStyle/>
          <a:p>
            <a:r>
              <a:rPr lang="en-US" sz="1600" b="1" dirty="0" smtClean="0"/>
              <a:t>Integrative Approach to Mitral Regurgitation:</a:t>
            </a:r>
          </a:p>
          <a:p>
            <a:pPr marL="285750" indent="-285750">
              <a:buFont typeface="Arial"/>
              <a:buChar char="•"/>
            </a:pPr>
            <a:r>
              <a:rPr lang="en-US" sz="1200" dirty="0" smtClean="0"/>
              <a:t>Proximal </a:t>
            </a:r>
            <a:r>
              <a:rPr lang="en-US" sz="1200" dirty="0" err="1" smtClean="0"/>
              <a:t>Isovelocity</a:t>
            </a:r>
            <a:r>
              <a:rPr lang="en-US" sz="1200" dirty="0" smtClean="0"/>
              <a:t> Surface Area (PISA) Method</a:t>
            </a:r>
          </a:p>
          <a:p>
            <a:pPr marL="285750" indent="-285750">
              <a:buFont typeface="Arial"/>
              <a:buChar char="•"/>
            </a:pPr>
            <a:r>
              <a:rPr lang="en-US" sz="1200" dirty="0" smtClean="0"/>
              <a:t>Doppler comparison of volumes</a:t>
            </a:r>
          </a:p>
          <a:p>
            <a:pPr marL="285750" indent="-285750">
              <a:buFont typeface="Arial"/>
              <a:buChar char="•"/>
            </a:pPr>
            <a:r>
              <a:rPr lang="en-US" sz="1200" dirty="0" smtClean="0"/>
              <a:t>2D </a:t>
            </a:r>
            <a:r>
              <a:rPr lang="en-US" sz="1200" dirty="0"/>
              <a:t>v</a:t>
            </a:r>
            <a:r>
              <a:rPr lang="en-US" sz="1200" dirty="0" smtClean="0"/>
              <a:t>ena </a:t>
            </a:r>
            <a:r>
              <a:rPr lang="en-US" sz="1200" dirty="0" err="1" smtClean="0"/>
              <a:t>contracta</a:t>
            </a:r>
            <a:r>
              <a:rPr lang="en-US" sz="1200" dirty="0" smtClean="0"/>
              <a:t> width and 3D vena </a:t>
            </a:r>
            <a:r>
              <a:rPr lang="en-US" sz="1200" dirty="0" err="1" smtClean="0"/>
              <a:t>contracta</a:t>
            </a:r>
            <a:r>
              <a:rPr lang="en-US" sz="1200" dirty="0" smtClean="0"/>
              <a:t> area</a:t>
            </a:r>
          </a:p>
          <a:p>
            <a:pPr marL="285750" indent="-285750">
              <a:buFont typeface="Arial"/>
              <a:buChar char="•"/>
            </a:pPr>
            <a:r>
              <a:rPr lang="en-US" sz="1200" dirty="0" smtClean="0"/>
              <a:t>Leaflet pathology (flail leaflet)</a:t>
            </a:r>
          </a:p>
          <a:p>
            <a:pPr marL="285750" indent="-285750">
              <a:buFont typeface="Arial"/>
              <a:buChar char="•"/>
            </a:pPr>
            <a:r>
              <a:rPr lang="en-US" sz="1200" dirty="0" smtClean="0"/>
              <a:t>Completeness of Doppler profile</a:t>
            </a:r>
          </a:p>
          <a:p>
            <a:pPr marL="285750" indent="-285750">
              <a:buFont typeface="Arial"/>
              <a:buChar char="•"/>
            </a:pPr>
            <a:r>
              <a:rPr lang="en-US" sz="1200" dirty="0" smtClean="0"/>
              <a:t>Pulmonary vein flow reversal</a:t>
            </a:r>
          </a:p>
          <a:p>
            <a:pPr marL="285750" indent="-285750">
              <a:buFont typeface="Arial"/>
              <a:buChar char="•"/>
            </a:pPr>
            <a:r>
              <a:rPr lang="en-US" sz="1200" dirty="0" smtClean="0"/>
              <a:t>Mitral valve inflow velocities</a:t>
            </a:r>
          </a:p>
          <a:p>
            <a:pPr marL="285750" indent="-285750">
              <a:buFont typeface="Arial"/>
              <a:buChar char="•"/>
            </a:pPr>
            <a:r>
              <a:rPr lang="en-US" sz="1200" dirty="0" smtClean="0"/>
              <a:t>Left atrial size</a:t>
            </a:r>
          </a:p>
          <a:p>
            <a:pPr marL="285750" indent="-285750">
              <a:buFont typeface="Arial"/>
              <a:buChar char="•"/>
            </a:pPr>
            <a:r>
              <a:rPr lang="en-US" sz="1200" dirty="0" smtClean="0"/>
              <a:t>Pulmonary pressure</a:t>
            </a:r>
          </a:p>
          <a:p>
            <a:pPr marL="285750" indent="-285750">
              <a:buFont typeface="Arial"/>
              <a:buChar char="•"/>
            </a:pPr>
            <a:r>
              <a:rPr lang="en-US" sz="1200" dirty="0" smtClean="0"/>
              <a:t>Left ventricular systolic function and dilation</a:t>
            </a:r>
          </a:p>
        </p:txBody>
      </p:sp>
      <p:sp>
        <p:nvSpPr>
          <p:cNvPr id="12"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sp>
        <p:nvSpPr>
          <p:cNvPr id="13" name="Title 1"/>
          <p:cNvSpPr txBox="1">
            <a:spLocks/>
          </p:cNvSpPr>
          <p:nvPr/>
        </p:nvSpPr>
        <p:spPr>
          <a:xfrm>
            <a:off x="728305" y="3180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Tree>
    <p:extLst>
      <p:ext uri="{BB962C8B-B14F-4D97-AF65-F5344CB8AC3E}">
        <p14:creationId xmlns:p14="http://schemas.microsoft.com/office/powerpoint/2010/main" val="30139886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10" name="TextBox 9"/>
          <p:cNvSpPr txBox="1"/>
          <p:nvPr/>
        </p:nvSpPr>
        <p:spPr>
          <a:xfrm>
            <a:off x="3366583" y="1165919"/>
            <a:ext cx="5499614" cy="3170098"/>
          </a:xfrm>
          <a:prstGeom prst="rect">
            <a:avLst/>
          </a:prstGeom>
          <a:noFill/>
        </p:spPr>
        <p:txBody>
          <a:bodyPr wrap="square" rtlCol="0">
            <a:spAutoFit/>
          </a:bodyPr>
          <a:lstStyle/>
          <a:p>
            <a:r>
              <a:rPr lang="en-US" sz="2000" dirty="0" smtClean="0"/>
              <a:t>PISA Calculation Relies on Continuity Equation:</a:t>
            </a:r>
          </a:p>
          <a:p>
            <a:pPr marL="342900" indent="-342900">
              <a:buFont typeface="Arial"/>
              <a:buChar char="•"/>
            </a:pPr>
            <a:r>
              <a:rPr lang="en-US" sz="1200" dirty="0" smtClean="0"/>
              <a:t>Flow Rate 1 = Flow Rate 2</a:t>
            </a:r>
          </a:p>
          <a:p>
            <a:pPr marL="342900" indent="-342900">
              <a:buFont typeface="Arial"/>
              <a:buChar char="•"/>
            </a:pPr>
            <a:r>
              <a:rPr lang="en-US" sz="1200" dirty="0" smtClean="0"/>
              <a:t>Flow Rate = Velocity x Area</a:t>
            </a:r>
          </a:p>
          <a:p>
            <a:pPr marL="342900" indent="-342900">
              <a:buFont typeface="Arial"/>
              <a:buChar char="•"/>
            </a:pPr>
            <a:endParaRPr lang="en-US" sz="1000" dirty="0" smtClean="0"/>
          </a:p>
          <a:p>
            <a:r>
              <a:rPr lang="en-US" sz="1400" i="1" dirty="0" smtClean="0"/>
              <a:t>Thus:</a:t>
            </a:r>
          </a:p>
          <a:p>
            <a:pPr marL="342900" indent="-342900">
              <a:buFont typeface="Arial"/>
              <a:buChar char="•"/>
            </a:pPr>
            <a:r>
              <a:rPr lang="en-US" sz="1200" dirty="0" smtClean="0"/>
              <a:t>Velocity 1 x Area 1 = Velocity 2 x Area 2</a:t>
            </a:r>
          </a:p>
          <a:p>
            <a:endParaRPr lang="en-US" sz="1000" dirty="0" smtClean="0"/>
          </a:p>
          <a:p>
            <a:r>
              <a:rPr lang="en-US" sz="2000" dirty="0" smtClean="0"/>
              <a:t>Variables:</a:t>
            </a:r>
          </a:p>
          <a:p>
            <a:pPr marL="342900" indent="-342900">
              <a:buFont typeface="Arial"/>
              <a:buChar char="•"/>
            </a:pPr>
            <a:r>
              <a:rPr lang="en-US" sz="1200" dirty="0" smtClean="0"/>
              <a:t>Velocity 1 = </a:t>
            </a:r>
            <a:r>
              <a:rPr lang="en-US" sz="1200" dirty="0" err="1" smtClean="0"/>
              <a:t>Nyquist</a:t>
            </a:r>
            <a:r>
              <a:rPr lang="en-US" sz="1200" dirty="0" smtClean="0"/>
              <a:t> limit</a:t>
            </a:r>
          </a:p>
          <a:p>
            <a:pPr marL="342900" indent="-342900">
              <a:buFont typeface="Arial"/>
              <a:buChar char="•"/>
            </a:pPr>
            <a:r>
              <a:rPr lang="en-US" sz="1200" dirty="0" smtClean="0"/>
              <a:t>Area 1 = Surface area of flow convergence hemisphere</a:t>
            </a:r>
          </a:p>
          <a:p>
            <a:pPr marL="342900" indent="-342900">
              <a:buFont typeface="Arial"/>
              <a:buChar char="•"/>
            </a:pPr>
            <a:r>
              <a:rPr lang="en-US" sz="1200" dirty="0" smtClean="0"/>
              <a:t>Velocity 2 = Peak MR velocity by continuous wave Doppler through mitral valve</a:t>
            </a:r>
          </a:p>
          <a:p>
            <a:pPr marL="342900" indent="-342900">
              <a:buFont typeface="Arial"/>
              <a:buChar char="•"/>
            </a:pPr>
            <a:r>
              <a:rPr lang="en-US" sz="1200" dirty="0" smtClean="0"/>
              <a:t>Area 2 = Effective Regurgitant </a:t>
            </a:r>
            <a:r>
              <a:rPr lang="en-US" sz="1200" dirty="0"/>
              <a:t>O</a:t>
            </a:r>
            <a:r>
              <a:rPr lang="en-US" sz="1200" dirty="0" smtClean="0"/>
              <a:t>rifice </a:t>
            </a:r>
            <a:r>
              <a:rPr lang="en-US" sz="1200" dirty="0"/>
              <a:t>A</a:t>
            </a:r>
            <a:r>
              <a:rPr lang="en-US" sz="1200" dirty="0" smtClean="0"/>
              <a:t>rea (EROA)</a:t>
            </a:r>
          </a:p>
          <a:p>
            <a:endParaRPr lang="en-US" sz="1000" dirty="0"/>
          </a:p>
          <a:p>
            <a:r>
              <a:rPr lang="en-US" sz="2000" dirty="0" smtClean="0"/>
              <a:t>Goal:</a:t>
            </a:r>
            <a:endParaRPr lang="en-US" sz="2000" dirty="0"/>
          </a:p>
          <a:p>
            <a:pPr marL="342900" indent="-342900">
              <a:buFont typeface="Arial"/>
              <a:buChar char="•"/>
            </a:pPr>
            <a:r>
              <a:rPr lang="en-US" sz="1200" dirty="0" smtClean="0"/>
              <a:t>Solve for EROA</a:t>
            </a:r>
            <a:endParaRPr lang="en-US" sz="1200" dirty="0"/>
          </a:p>
        </p:txBody>
      </p:sp>
      <p:sp>
        <p:nvSpPr>
          <p:cNvPr id="6" name="Rectangle 5"/>
          <p:cNvSpPr/>
          <p:nvPr/>
        </p:nvSpPr>
        <p:spPr>
          <a:xfrm>
            <a:off x="1408553" y="3551500"/>
            <a:ext cx="943223" cy="7984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creen Shot 2019-01-14 at 5.59.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68" y="1039507"/>
            <a:ext cx="2743274" cy="3111419"/>
          </a:xfrm>
          <a:prstGeom prst="rect">
            <a:avLst/>
          </a:prstGeom>
        </p:spPr>
      </p:pic>
      <p:sp>
        <p:nvSpPr>
          <p:cNvPr id="30"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spTree>
    <p:extLst>
      <p:ext uri="{BB962C8B-B14F-4D97-AF65-F5344CB8AC3E}">
        <p14:creationId xmlns:p14="http://schemas.microsoft.com/office/powerpoint/2010/main" val="12682858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1-14 at 6.00.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88" y="1427663"/>
            <a:ext cx="2060211" cy="2135585"/>
          </a:xfrm>
          <a:prstGeom prst="rect">
            <a:avLst/>
          </a:prstGeom>
        </p:spPr>
      </p:pic>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10" name="TextBox 9"/>
          <p:cNvSpPr txBox="1"/>
          <p:nvPr/>
        </p:nvSpPr>
        <p:spPr>
          <a:xfrm>
            <a:off x="4316565" y="3386547"/>
            <a:ext cx="4397615" cy="954107"/>
          </a:xfrm>
          <a:prstGeom prst="rect">
            <a:avLst/>
          </a:prstGeom>
          <a:noFill/>
        </p:spPr>
        <p:txBody>
          <a:bodyPr wrap="square" rtlCol="0">
            <a:spAutoFit/>
          </a:bodyPr>
          <a:lstStyle/>
          <a:p>
            <a:r>
              <a:rPr lang="en-US" sz="1400" b="1" dirty="0" smtClean="0"/>
              <a:t>Step 1:</a:t>
            </a:r>
            <a:r>
              <a:rPr lang="en-US" sz="1400" dirty="0" smtClean="0"/>
              <a:t> Baseline shift </a:t>
            </a:r>
            <a:r>
              <a:rPr lang="en-US" sz="1400" dirty="0" err="1" smtClean="0"/>
              <a:t>Nyquist</a:t>
            </a:r>
            <a:r>
              <a:rPr lang="en-US" sz="1400" dirty="0" smtClean="0"/>
              <a:t> limit TOWARDS direction of flow. The edge of the color flow is formed by concentric hemispheric shells of equal velocity.</a:t>
            </a:r>
            <a:endParaRPr lang="en-US" sz="1400" dirty="0"/>
          </a:p>
          <a:p>
            <a:pPr marL="285750" indent="-285750">
              <a:buFont typeface="Arial"/>
              <a:buChar char="•"/>
            </a:pPr>
            <a:r>
              <a:rPr lang="en-US" sz="1400" i="1" dirty="0" smtClean="0"/>
              <a:t>Velocity 1 = </a:t>
            </a:r>
            <a:r>
              <a:rPr lang="en-US" sz="1400" i="1" dirty="0" err="1" smtClean="0"/>
              <a:t>Nyquist</a:t>
            </a:r>
            <a:r>
              <a:rPr lang="en-US" sz="1400" i="1" dirty="0" smtClean="0"/>
              <a:t> Limit</a:t>
            </a:r>
          </a:p>
        </p:txBody>
      </p:sp>
      <p:pic>
        <p:nvPicPr>
          <p:cNvPr id="42" name="Picture 41" descr="image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723" y="1370143"/>
            <a:ext cx="2599323" cy="1987210"/>
          </a:xfrm>
          <a:prstGeom prst="rect">
            <a:avLst/>
          </a:prstGeom>
        </p:spPr>
      </p:pic>
      <p:cxnSp>
        <p:nvCxnSpPr>
          <p:cNvPr id="8" name="Straight Arrow Connector 7"/>
          <p:cNvCxnSpPr/>
          <p:nvPr/>
        </p:nvCxnSpPr>
        <p:spPr>
          <a:xfrm>
            <a:off x="1225964" y="1892060"/>
            <a:ext cx="508632" cy="10116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106334" y="1332621"/>
            <a:ext cx="0" cy="26497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2562386" y="1719651"/>
            <a:ext cx="295254" cy="17549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81870" y="1536045"/>
            <a:ext cx="1375026"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rPr>
              <a:t>34 cm/s</a:t>
            </a:r>
            <a:endParaRPr lang="en-US" sz="2000" b="1" cap="none" spc="0"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endParaRPr>
          </a:p>
        </p:txBody>
      </p:sp>
      <p:sp>
        <p:nvSpPr>
          <p:cNvPr id="32" name="Rectangle 31"/>
          <p:cNvSpPr/>
          <p:nvPr/>
        </p:nvSpPr>
        <p:spPr>
          <a:xfrm>
            <a:off x="1436461" y="999227"/>
            <a:ext cx="1375026"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rPr>
              <a:t>30 cm/s</a:t>
            </a:r>
            <a:endParaRPr lang="en-US" sz="2000" b="1" cap="none" spc="0"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endParaRPr>
          </a:p>
        </p:txBody>
      </p:sp>
      <p:sp>
        <p:nvSpPr>
          <p:cNvPr id="33" name="Rectangle 32"/>
          <p:cNvSpPr/>
          <p:nvPr/>
        </p:nvSpPr>
        <p:spPr>
          <a:xfrm>
            <a:off x="2298986" y="1367897"/>
            <a:ext cx="1375026"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rPr>
              <a:t>28 cm/s</a:t>
            </a:r>
            <a:endParaRPr lang="en-US" sz="2000" b="1" cap="none" spc="0"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endParaRPr>
          </a:p>
        </p:txBody>
      </p:sp>
      <p:sp>
        <p:nvSpPr>
          <p:cNvPr id="34" name="TextBox 33"/>
          <p:cNvSpPr txBox="1"/>
          <p:nvPr/>
        </p:nvSpPr>
        <p:spPr>
          <a:xfrm>
            <a:off x="605925" y="3447976"/>
            <a:ext cx="3349183" cy="861774"/>
          </a:xfrm>
          <a:prstGeom prst="rect">
            <a:avLst/>
          </a:prstGeom>
          <a:noFill/>
        </p:spPr>
        <p:txBody>
          <a:bodyPr wrap="square" rtlCol="0">
            <a:spAutoFit/>
          </a:bodyPr>
          <a:lstStyle/>
          <a:p>
            <a:r>
              <a:rPr lang="en-US" sz="1400" b="1" dirty="0" smtClean="0">
                <a:solidFill>
                  <a:srgbClr val="0000FF"/>
                </a:solidFill>
              </a:rPr>
              <a:t>*TIP*:</a:t>
            </a:r>
            <a:r>
              <a:rPr lang="en-US" sz="1400" dirty="0" smtClean="0">
                <a:solidFill>
                  <a:srgbClr val="0000FF"/>
                </a:solidFill>
              </a:rPr>
              <a:t> </a:t>
            </a:r>
            <a:r>
              <a:rPr lang="en-US" sz="1200" dirty="0" smtClean="0">
                <a:solidFill>
                  <a:srgbClr val="000000"/>
                </a:solidFill>
              </a:rPr>
              <a:t>PISA envelope is dynamic and frame rate should be maximized with a narrow color sector and minimum required depth or using a dedicated zoom mode</a:t>
            </a:r>
          </a:p>
        </p:txBody>
      </p:sp>
      <p:sp>
        <p:nvSpPr>
          <p:cNvPr id="35"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pic>
        <p:nvPicPr>
          <p:cNvPr id="2" name="Picture 1" descr="Screen Shot 2019-01-29 at 6.50.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724" y="1370143"/>
            <a:ext cx="2610418" cy="1987210"/>
          </a:xfrm>
          <a:prstGeom prst="rect">
            <a:avLst/>
          </a:prstGeom>
        </p:spPr>
      </p:pic>
      <p:sp>
        <p:nvSpPr>
          <p:cNvPr id="15" name="TextBox 14"/>
          <p:cNvSpPr txBox="1"/>
          <p:nvPr/>
        </p:nvSpPr>
        <p:spPr>
          <a:xfrm>
            <a:off x="4523772" y="1003978"/>
            <a:ext cx="862325" cy="400110"/>
          </a:xfrm>
          <a:prstGeom prst="rect">
            <a:avLst/>
          </a:prstGeom>
          <a:noFill/>
        </p:spPr>
        <p:txBody>
          <a:bodyPr wrap="square" rtlCol="0">
            <a:spAutoFit/>
          </a:bodyPr>
          <a:lstStyle/>
          <a:p>
            <a:pPr algn="ctr"/>
            <a:r>
              <a:rPr lang="en-US" sz="2000" b="1" dirty="0" smtClean="0"/>
              <a:t>TTE</a:t>
            </a:r>
            <a:endParaRPr lang="en-US" sz="2000" dirty="0" smtClean="0"/>
          </a:p>
        </p:txBody>
      </p:sp>
      <p:sp>
        <p:nvSpPr>
          <p:cNvPr id="18" name="TextBox 17"/>
          <p:cNvSpPr txBox="1"/>
          <p:nvPr/>
        </p:nvSpPr>
        <p:spPr>
          <a:xfrm>
            <a:off x="7219866" y="1003978"/>
            <a:ext cx="862325" cy="400110"/>
          </a:xfrm>
          <a:prstGeom prst="rect">
            <a:avLst/>
          </a:prstGeom>
          <a:noFill/>
        </p:spPr>
        <p:txBody>
          <a:bodyPr wrap="square" rtlCol="0">
            <a:spAutoFit/>
          </a:bodyPr>
          <a:lstStyle/>
          <a:p>
            <a:pPr algn="ctr"/>
            <a:r>
              <a:rPr lang="en-US" sz="2000" b="1" dirty="0" smtClean="0"/>
              <a:t>TEE</a:t>
            </a:r>
            <a:endParaRPr lang="en-US" sz="2000" dirty="0" smtClean="0"/>
          </a:p>
        </p:txBody>
      </p:sp>
      <p:sp>
        <p:nvSpPr>
          <p:cNvPr id="3" name="TextBox 2"/>
          <p:cNvSpPr txBox="1"/>
          <p:nvPr/>
        </p:nvSpPr>
        <p:spPr>
          <a:xfrm>
            <a:off x="4013500" y="1600424"/>
            <a:ext cx="2073141" cy="1015663"/>
          </a:xfrm>
          <a:prstGeom prst="rect">
            <a:avLst/>
          </a:prstGeom>
          <a:noFill/>
        </p:spPr>
        <p:txBody>
          <a:bodyPr wrap="none" rtlCol="0">
            <a:spAutoFit/>
          </a:bodyPr>
          <a:lstStyle/>
          <a:p>
            <a:r>
              <a:rPr lang="en-US" sz="3000" b="1" dirty="0" smtClean="0">
                <a:solidFill>
                  <a:schemeClr val="bg1"/>
                </a:solidFill>
              </a:rPr>
              <a:t>Placeholder</a:t>
            </a:r>
          </a:p>
          <a:p>
            <a:r>
              <a:rPr lang="en-US" sz="3000" b="1" dirty="0" smtClean="0">
                <a:solidFill>
                  <a:schemeClr val="bg1"/>
                </a:solidFill>
              </a:rPr>
              <a:t>Image</a:t>
            </a:r>
            <a:endParaRPr lang="en-US" sz="3000" b="1" dirty="0">
              <a:solidFill>
                <a:schemeClr val="bg1"/>
              </a:solidFill>
            </a:endParaRPr>
          </a:p>
        </p:txBody>
      </p:sp>
      <p:sp>
        <p:nvSpPr>
          <p:cNvPr id="6" name="Donut 5"/>
          <p:cNvSpPr/>
          <p:nvPr/>
        </p:nvSpPr>
        <p:spPr>
          <a:xfrm>
            <a:off x="8714180" y="1240717"/>
            <a:ext cx="332062" cy="388901"/>
          </a:xfrm>
          <a:prstGeom prst="donut">
            <a:avLst>
              <a:gd name="adj" fmla="val 536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77800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10" name="TextBox 9"/>
          <p:cNvSpPr txBox="1"/>
          <p:nvPr/>
        </p:nvSpPr>
        <p:spPr>
          <a:xfrm>
            <a:off x="206022" y="1062266"/>
            <a:ext cx="3329232" cy="2985433"/>
          </a:xfrm>
          <a:prstGeom prst="rect">
            <a:avLst/>
          </a:prstGeom>
          <a:noFill/>
        </p:spPr>
        <p:txBody>
          <a:bodyPr wrap="square" rtlCol="0">
            <a:spAutoFit/>
          </a:bodyPr>
          <a:lstStyle/>
          <a:p>
            <a:r>
              <a:rPr lang="en-US" sz="1400" b="1" dirty="0" smtClean="0"/>
              <a:t>Step 2: </a:t>
            </a:r>
            <a:r>
              <a:rPr lang="en-US" sz="1400" dirty="0" smtClean="0"/>
              <a:t>Measure the radius of the hemisphere from the anatomic regurgitant orifice to the edge of the PISA hemispheric shell</a:t>
            </a:r>
          </a:p>
          <a:p>
            <a:endParaRPr lang="en-US" sz="1400" dirty="0"/>
          </a:p>
          <a:p>
            <a:r>
              <a:rPr lang="en-US" sz="1400" b="1" dirty="0" smtClean="0"/>
              <a:t>Step 3:</a:t>
            </a:r>
            <a:r>
              <a:rPr lang="en-US" sz="1400" dirty="0" smtClean="0"/>
              <a:t> Calculate the surface area of hemisphere using formula 2</a:t>
            </a:r>
            <a:r>
              <a:rPr lang="el-GR" sz="1400" dirty="0" smtClean="0"/>
              <a:t>πr</a:t>
            </a:r>
            <a:r>
              <a:rPr lang="el-GR" sz="1400" baseline="30000" dirty="0" smtClean="0"/>
              <a:t>2</a:t>
            </a:r>
            <a:endParaRPr lang="en-US" sz="1400" baseline="30000" dirty="0" smtClean="0"/>
          </a:p>
          <a:p>
            <a:pPr marL="285750" indent="-285750">
              <a:buFont typeface="Arial"/>
              <a:buChar char="•"/>
            </a:pPr>
            <a:r>
              <a:rPr lang="en-US" sz="1400" i="1" dirty="0" smtClean="0"/>
              <a:t>Area 1</a:t>
            </a:r>
            <a:r>
              <a:rPr lang="en-US" sz="1400" dirty="0" smtClean="0"/>
              <a:t> = </a:t>
            </a:r>
            <a:r>
              <a:rPr lang="en-US" sz="1400" dirty="0"/>
              <a:t>2</a:t>
            </a:r>
            <a:r>
              <a:rPr lang="el-GR" sz="1400" dirty="0" smtClean="0"/>
              <a:t>πr</a:t>
            </a:r>
            <a:r>
              <a:rPr lang="el-GR" sz="1400" baseline="30000" dirty="0" smtClean="0"/>
              <a:t>2</a:t>
            </a:r>
            <a:endParaRPr lang="en-US" sz="1400" dirty="0" smtClean="0"/>
          </a:p>
          <a:p>
            <a:endParaRPr lang="en-US" sz="1400" dirty="0" smtClean="0"/>
          </a:p>
          <a:p>
            <a:pPr algn="ctr"/>
            <a:r>
              <a:rPr lang="en-US" sz="1400" b="1" dirty="0" smtClean="0">
                <a:solidFill>
                  <a:srgbClr val="FF0000"/>
                </a:solidFill>
              </a:rPr>
              <a:t>**Caution** </a:t>
            </a:r>
          </a:p>
          <a:p>
            <a:pPr marL="171450" indent="-171450">
              <a:buFont typeface="Arial"/>
              <a:buChar char="•"/>
            </a:pPr>
            <a:r>
              <a:rPr lang="en-US" sz="1200" dirty="0" smtClean="0">
                <a:solidFill>
                  <a:srgbClr val="FF0000"/>
                </a:solidFill>
              </a:rPr>
              <a:t>Radius measurement is prone to errors from an inadequately acquired envelope, inadequate frame rate, measurement error. </a:t>
            </a:r>
          </a:p>
          <a:p>
            <a:pPr marL="171450" indent="-171450">
              <a:buFont typeface="Arial"/>
              <a:buChar char="•"/>
            </a:pPr>
            <a:r>
              <a:rPr lang="en-US" sz="1200" dirty="0" smtClean="0">
                <a:solidFill>
                  <a:srgbClr val="FF0000"/>
                </a:solidFill>
              </a:rPr>
              <a:t>These errors are squared!</a:t>
            </a:r>
          </a:p>
        </p:txBody>
      </p:sp>
      <p:pic>
        <p:nvPicPr>
          <p:cNvPr id="19" name="Picture 18" descr="image003.png"/>
          <p:cNvPicPr>
            <a:picLocks noChangeAspect="1"/>
          </p:cNvPicPr>
          <p:nvPr/>
        </p:nvPicPr>
        <p:blipFill rotWithShape="1">
          <a:blip r:embed="rId2">
            <a:extLst>
              <a:ext uri="{28A0092B-C50C-407E-A947-70E740481C1C}">
                <a14:useLocalDpi xmlns:a14="http://schemas.microsoft.com/office/drawing/2010/main" val="0"/>
              </a:ext>
            </a:extLst>
          </a:blip>
          <a:srcRect l="49521" t="16865" b="26128"/>
          <a:stretch/>
        </p:blipFill>
        <p:spPr>
          <a:xfrm>
            <a:off x="3549852" y="1311026"/>
            <a:ext cx="3165983" cy="2729195"/>
          </a:xfrm>
          <a:prstGeom prst="rect">
            <a:avLst/>
          </a:prstGeom>
        </p:spPr>
      </p:pic>
      <p:sp>
        <p:nvSpPr>
          <p:cNvPr id="22" name="TextBox 21"/>
          <p:cNvSpPr txBox="1"/>
          <p:nvPr/>
        </p:nvSpPr>
        <p:spPr>
          <a:xfrm>
            <a:off x="6718877" y="1628671"/>
            <a:ext cx="2347949" cy="2308324"/>
          </a:xfrm>
          <a:prstGeom prst="rect">
            <a:avLst/>
          </a:prstGeom>
          <a:noFill/>
        </p:spPr>
        <p:txBody>
          <a:bodyPr wrap="square" rtlCol="0">
            <a:spAutoFit/>
          </a:bodyPr>
          <a:lstStyle/>
          <a:p>
            <a:pPr algn="ctr"/>
            <a:r>
              <a:rPr lang="en-US" sz="1200" b="1" dirty="0" smtClean="0">
                <a:solidFill>
                  <a:srgbClr val="0000FF"/>
                </a:solidFill>
              </a:rPr>
              <a:t>*TIP*</a:t>
            </a:r>
          </a:p>
          <a:p>
            <a:pPr marL="171450" indent="-171450">
              <a:buFont typeface="Arial"/>
              <a:buChar char="•"/>
            </a:pPr>
            <a:r>
              <a:rPr lang="en-US" sz="1200" dirty="0" smtClean="0"/>
              <a:t>Measure completely to anatomic regurgitant orifice of mitral valve; color compare mode may help. </a:t>
            </a:r>
          </a:p>
          <a:p>
            <a:pPr marL="171450" indent="-171450">
              <a:buFont typeface="Arial"/>
              <a:buChar char="•"/>
            </a:pPr>
            <a:r>
              <a:rPr lang="en-US" sz="1200" dirty="0" smtClean="0"/>
              <a:t>Don’t be fooled by a circular appearance. Edges of hemisphere are present but not visualized as flow in this region is perpendicular to the Doppler beam angle of incidence (red arrows)</a:t>
            </a:r>
          </a:p>
        </p:txBody>
      </p:sp>
      <p:cxnSp>
        <p:nvCxnSpPr>
          <p:cNvPr id="5" name="Straight Arrow Connector 4"/>
          <p:cNvCxnSpPr/>
          <p:nvPr/>
        </p:nvCxnSpPr>
        <p:spPr>
          <a:xfrm flipV="1">
            <a:off x="4697293" y="2750468"/>
            <a:ext cx="276098" cy="165669"/>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5453371" y="2732512"/>
            <a:ext cx="276096" cy="165669"/>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sp>
        <p:nvSpPr>
          <p:cNvPr id="6" name="Block Arc 5"/>
          <p:cNvSpPr/>
          <p:nvPr/>
        </p:nvSpPr>
        <p:spPr>
          <a:xfrm rot="10582701">
            <a:off x="4964572" y="2428265"/>
            <a:ext cx="494928" cy="520302"/>
          </a:xfrm>
          <a:prstGeom prst="blockArc">
            <a:avLst>
              <a:gd name="adj1" fmla="val 10800000"/>
              <a:gd name="adj2" fmla="val 0"/>
              <a:gd name="adj3" fmla="val 1834"/>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37380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10" name="TextBox 9"/>
          <p:cNvSpPr txBox="1"/>
          <p:nvPr/>
        </p:nvSpPr>
        <p:spPr>
          <a:xfrm>
            <a:off x="244252" y="1127000"/>
            <a:ext cx="8766064" cy="738664"/>
          </a:xfrm>
          <a:prstGeom prst="rect">
            <a:avLst/>
          </a:prstGeom>
          <a:noFill/>
        </p:spPr>
        <p:txBody>
          <a:bodyPr wrap="square" rtlCol="0">
            <a:spAutoFit/>
          </a:bodyPr>
          <a:lstStyle/>
          <a:p>
            <a:r>
              <a:rPr lang="en-US" sz="1600" b="1" dirty="0" smtClean="0"/>
              <a:t>Step 4:</a:t>
            </a:r>
            <a:r>
              <a:rPr lang="en-US" sz="1600" dirty="0" smtClean="0"/>
              <a:t> </a:t>
            </a:r>
          </a:p>
          <a:p>
            <a:pPr marL="285750" indent="-285750">
              <a:buFont typeface="Arial"/>
              <a:buChar char="•"/>
            </a:pPr>
            <a:r>
              <a:rPr lang="en-US" sz="1400" i="1" dirty="0" smtClean="0"/>
              <a:t>Velocity 2</a:t>
            </a:r>
            <a:r>
              <a:rPr lang="en-US" sz="1400" dirty="0" smtClean="0"/>
              <a:t> obtained from the peak continuous wave spectral Doppler of mitral regurgitant jet (yellow arrow)</a:t>
            </a:r>
            <a:endParaRPr lang="en-US" sz="1400" b="1" dirty="0" smtClean="0"/>
          </a:p>
          <a:p>
            <a:endParaRPr lang="en-US" sz="1200" dirty="0" smtClean="0"/>
          </a:p>
        </p:txBody>
      </p:sp>
      <p:pic>
        <p:nvPicPr>
          <p:cNvPr id="3" name="Picture 2" descr="image002.png"/>
          <p:cNvPicPr>
            <a:picLocks noChangeAspect="1"/>
          </p:cNvPicPr>
          <p:nvPr/>
        </p:nvPicPr>
        <p:blipFill rotWithShape="1">
          <a:blip r:embed="rId2">
            <a:extLst>
              <a:ext uri="{28A0092B-C50C-407E-A947-70E740481C1C}">
                <a14:useLocalDpi xmlns:a14="http://schemas.microsoft.com/office/drawing/2010/main" val="0"/>
              </a:ext>
            </a:extLst>
          </a:blip>
          <a:srcRect t="29534"/>
          <a:stretch/>
        </p:blipFill>
        <p:spPr>
          <a:xfrm>
            <a:off x="244253" y="1792816"/>
            <a:ext cx="6238350" cy="2527594"/>
          </a:xfrm>
          <a:prstGeom prst="rect">
            <a:avLst/>
          </a:prstGeom>
        </p:spPr>
      </p:pic>
      <p:sp>
        <p:nvSpPr>
          <p:cNvPr id="11" name="TextBox 10"/>
          <p:cNvSpPr txBox="1"/>
          <p:nvPr/>
        </p:nvSpPr>
        <p:spPr>
          <a:xfrm>
            <a:off x="6623723" y="2022824"/>
            <a:ext cx="2222607" cy="1815882"/>
          </a:xfrm>
          <a:prstGeom prst="rect">
            <a:avLst/>
          </a:prstGeom>
          <a:noFill/>
        </p:spPr>
        <p:txBody>
          <a:bodyPr wrap="square" rtlCol="0">
            <a:spAutoFit/>
          </a:bodyPr>
          <a:lstStyle/>
          <a:p>
            <a:r>
              <a:rPr lang="en-US" sz="1600" b="1" dirty="0" smtClean="0">
                <a:solidFill>
                  <a:srgbClr val="0000FF"/>
                </a:solidFill>
              </a:rPr>
              <a:t>*TIP*:</a:t>
            </a:r>
            <a:r>
              <a:rPr lang="en-US" sz="1600" b="1" dirty="0" smtClean="0"/>
              <a:t> </a:t>
            </a:r>
            <a:r>
              <a:rPr lang="en-US" sz="1600" dirty="0" smtClean="0"/>
              <a:t>Go ahead and trace the entire mitral envelope to obtain the velocity time integral (VTI). This will be used in Step 5 to obtain mitral regurgitant volumes. </a:t>
            </a:r>
          </a:p>
        </p:txBody>
      </p:sp>
      <p:sp>
        <p:nvSpPr>
          <p:cNvPr id="12"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cxnSp>
        <p:nvCxnSpPr>
          <p:cNvPr id="7" name="Straight Arrow Connector 6"/>
          <p:cNvCxnSpPr/>
          <p:nvPr/>
        </p:nvCxnSpPr>
        <p:spPr>
          <a:xfrm flipH="1">
            <a:off x="3081468" y="2049560"/>
            <a:ext cx="262769" cy="414819"/>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583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10" name="TextBox 9"/>
          <p:cNvSpPr txBox="1"/>
          <p:nvPr/>
        </p:nvSpPr>
        <p:spPr>
          <a:xfrm>
            <a:off x="3737125" y="1162984"/>
            <a:ext cx="4397615" cy="1877437"/>
          </a:xfrm>
          <a:prstGeom prst="rect">
            <a:avLst/>
          </a:prstGeom>
          <a:noFill/>
        </p:spPr>
        <p:txBody>
          <a:bodyPr wrap="square" rtlCol="0">
            <a:spAutoFit/>
          </a:bodyPr>
          <a:lstStyle/>
          <a:p>
            <a:r>
              <a:rPr lang="en-US" sz="2000" b="1" dirty="0" smtClean="0"/>
              <a:t>Step 5:</a:t>
            </a:r>
            <a:r>
              <a:rPr lang="en-US" sz="2000" dirty="0" smtClean="0"/>
              <a:t> Solve for Area 2:</a:t>
            </a:r>
            <a:endParaRPr lang="en-US" sz="1600" dirty="0" smtClean="0"/>
          </a:p>
          <a:p>
            <a:pPr marL="342900" indent="-342900">
              <a:buFont typeface="Arial"/>
              <a:buChar char="•"/>
            </a:pPr>
            <a:r>
              <a:rPr lang="en-US" sz="1600" dirty="0" smtClean="0"/>
              <a:t>(Velocity 1 x Area 1)/Velocity 2 = Area 2</a:t>
            </a:r>
          </a:p>
          <a:p>
            <a:pPr marL="342900" indent="-342900">
              <a:buFont typeface="Arial"/>
              <a:buChar char="•"/>
            </a:pPr>
            <a:r>
              <a:rPr lang="en-US" sz="1600" dirty="0" smtClean="0"/>
              <a:t>Velocity 1 = </a:t>
            </a:r>
            <a:r>
              <a:rPr lang="en-US" sz="1600" dirty="0" err="1" smtClean="0"/>
              <a:t>Nyquist</a:t>
            </a:r>
            <a:r>
              <a:rPr lang="en-US" sz="1600" dirty="0" smtClean="0"/>
              <a:t> limit</a:t>
            </a:r>
          </a:p>
          <a:p>
            <a:pPr marL="342900" indent="-342900">
              <a:buFont typeface="Arial"/>
              <a:buChar char="•"/>
            </a:pPr>
            <a:r>
              <a:rPr lang="en-US" sz="1600" dirty="0" smtClean="0"/>
              <a:t>Area 1 = Surface area of hemisphere</a:t>
            </a:r>
          </a:p>
          <a:p>
            <a:pPr marL="342900" indent="-342900">
              <a:buFont typeface="Arial"/>
              <a:buChar char="•"/>
            </a:pPr>
            <a:r>
              <a:rPr lang="en-US" sz="1600" dirty="0" smtClean="0"/>
              <a:t>Velocity 2 = Peak velocity by continuous wave Doppler through mitral valve</a:t>
            </a:r>
          </a:p>
          <a:p>
            <a:pPr marL="342900" indent="-342900">
              <a:buFont typeface="Arial"/>
              <a:buChar char="•"/>
            </a:pPr>
            <a:r>
              <a:rPr lang="en-US" sz="1600" dirty="0" smtClean="0"/>
              <a:t>Area 2 = Regurgitant </a:t>
            </a:r>
            <a:r>
              <a:rPr lang="en-US" sz="1600" dirty="0" err="1" smtClean="0"/>
              <a:t>oriface</a:t>
            </a:r>
            <a:r>
              <a:rPr lang="en-US" sz="1600" dirty="0" smtClean="0"/>
              <a:t> area (ERO)</a:t>
            </a:r>
          </a:p>
        </p:txBody>
      </p:sp>
      <p:sp>
        <p:nvSpPr>
          <p:cNvPr id="27"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pic>
        <p:nvPicPr>
          <p:cNvPr id="32" name="Picture 31" descr="Screen Shot 2019-01-14 at 5.59.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86" y="1057145"/>
            <a:ext cx="2743274" cy="3111419"/>
          </a:xfrm>
          <a:prstGeom prst="rect">
            <a:avLst/>
          </a:prstGeom>
        </p:spPr>
      </p:pic>
      <p:sp>
        <p:nvSpPr>
          <p:cNvPr id="7" name="TextBox 6"/>
          <p:cNvSpPr txBox="1"/>
          <p:nvPr/>
        </p:nvSpPr>
        <p:spPr>
          <a:xfrm>
            <a:off x="4160467" y="3126281"/>
            <a:ext cx="3322603" cy="1200329"/>
          </a:xfrm>
          <a:prstGeom prst="rect">
            <a:avLst/>
          </a:prstGeom>
          <a:solidFill>
            <a:srgbClr val="3366FF"/>
          </a:solidFill>
        </p:spPr>
        <p:txBody>
          <a:bodyPr wrap="square" rtlCol="0">
            <a:spAutoFit/>
          </a:bodyPr>
          <a:lstStyle/>
          <a:p>
            <a:pPr algn="ctr"/>
            <a:r>
              <a:rPr lang="en-US" u="sng" dirty="0" smtClean="0">
                <a:solidFill>
                  <a:schemeClr val="bg1"/>
                </a:solidFill>
              </a:rPr>
              <a:t>Degree of Mitral Regurgitation:</a:t>
            </a:r>
          </a:p>
          <a:p>
            <a:pPr algn="ctr"/>
            <a:r>
              <a:rPr lang="en-US" dirty="0" smtClean="0">
                <a:solidFill>
                  <a:schemeClr val="bg1"/>
                </a:solidFill>
              </a:rPr>
              <a:t>Mild: EROA &lt; 0.2 cm</a:t>
            </a:r>
            <a:r>
              <a:rPr lang="en-US" baseline="30000" dirty="0" smtClean="0">
                <a:solidFill>
                  <a:schemeClr val="bg1"/>
                </a:solidFill>
              </a:rPr>
              <a:t>2 </a:t>
            </a:r>
            <a:endParaRPr lang="en-US" dirty="0" smtClean="0">
              <a:solidFill>
                <a:schemeClr val="bg1"/>
              </a:solidFill>
            </a:endParaRPr>
          </a:p>
          <a:p>
            <a:pPr algn="ctr"/>
            <a:r>
              <a:rPr lang="en-US" dirty="0" smtClean="0">
                <a:solidFill>
                  <a:schemeClr val="bg1"/>
                </a:solidFill>
              </a:rPr>
              <a:t>Moderate: EROA = 0.2- 0.4 cm</a:t>
            </a:r>
            <a:r>
              <a:rPr lang="en-US" baseline="30000" dirty="0" smtClean="0">
                <a:solidFill>
                  <a:schemeClr val="bg1"/>
                </a:solidFill>
              </a:rPr>
              <a:t>2</a:t>
            </a:r>
          </a:p>
          <a:p>
            <a:pPr algn="ctr"/>
            <a:r>
              <a:rPr lang="en-US" dirty="0" smtClean="0">
                <a:solidFill>
                  <a:schemeClr val="bg1"/>
                </a:solidFill>
              </a:rPr>
              <a:t>Severe: EROA &gt; 0.4 cm</a:t>
            </a:r>
            <a:r>
              <a:rPr lang="en-US" baseline="30000" dirty="0" smtClean="0">
                <a:solidFill>
                  <a:schemeClr val="bg1"/>
                </a:solidFill>
              </a:rPr>
              <a:t>2</a:t>
            </a:r>
            <a:r>
              <a:rPr lang="en-US" dirty="0" smtClean="0">
                <a:solidFill>
                  <a:schemeClr val="bg1"/>
                </a:solidFill>
              </a:rPr>
              <a:t> </a:t>
            </a:r>
          </a:p>
        </p:txBody>
      </p:sp>
    </p:spTree>
    <p:extLst>
      <p:ext uri="{BB962C8B-B14F-4D97-AF65-F5344CB8AC3E}">
        <p14:creationId xmlns:p14="http://schemas.microsoft.com/office/powerpoint/2010/main" val="11591990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10" name="TextBox 9"/>
          <p:cNvSpPr txBox="1"/>
          <p:nvPr/>
        </p:nvSpPr>
        <p:spPr>
          <a:xfrm>
            <a:off x="582107" y="1154165"/>
            <a:ext cx="7039322" cy="3108544"/>
          </a:xfrm>
          <a:prstGeom prst="rect">
            <a:avLst/>
          </a:prstGeom>
          <a:noFill/>
        </p:spPr>
        <p:txBody>
          <a:bodyPr wrap="square" rtlCol="0">
            <a:spAutoFit/>
          </a:bodyPr>
          <a:lstStyle/>
          <a:p>
            <a:r>
              <a:rPr lang="en-US" sz="1400" b="1" dirty="0" smtClean="0"/>
              <a:t>Example:</a:t>
            </a:r>
          </a:p>
          <a:p>
            <a:r>
              <a:rPr lang="en-US" sz="1400" dirty="0" smtClean="0"/>
              <a:t>PISA Radius 0.8 cm at ERO of 38 cm/s </a:t>
            </a:r>
          </a:p>
          <a:p>
            <a:r>
              <a:rPr lang="en-US" sz="1400" dirty="0" smtClean="0"/>
              <a:t>Peak MR Velocity 5.50 m/sec </a:t>
            </a:r>
          </a:p>
          <a:p>
            <a:endParaRPr lang="en-US" sz="1400" dirty="0"/>
          </a:p>
          <a:p>
            <a:r>
              <a:rPr lang="en-US" sz="1400" b="1" dirty="0"/>
              <a:t>Velocity 1 </a:t>
            </a:r>
            <a:r>
              <a:rPr lang="en-US" sz="1400" b="1" dirty="0" smtClean="0"/>
              <a:t>x </a:t>
            </a:r>
            <a:r>
              <a:rPr lang="en-US" sz="1400" b="1" dirty="0"/>
              <a:t>Area 1 = Velocity 2 x Area </a:t>
            </a:r>
            <a:r>
              <a:rPr lang="en-US" sz="1400" b="1" dirty="0" smtClean="0"/>
              <a:t>2</a:t>
            </a:r>
          </a:p>
          <a:p>
            <a:pPr marL="285750" indent="-285750">
              <a:buFont typeface="Arial"/>
              <a:buChar char="•"/>
            </a:pPr>
            <a:r>
              <a:rPr lang="en-US" sz="1400" dirty="0" smtClean="0"/>
              <a:t>Velocity 1 = </a:t>
            </a:r>
            <a:r>
              <a:rPr lang="en-US" sz="1400" dirty="0" err="1" smtClean="0"/>
              <a:t>Nyquist</a:t>
            </a:r>
            <a:r>
              <a:rPr lang="en-US" sz="1400" dirty="0" smtClean="0"/>
              <a:t> Limit: 38 cm/s </a:t>
            </a:r>
          </a:p>
          <a:p>
            <a:pPr marL="285750" indent="-285750">
              <a:buFont typeface="Arial"/>
              <a:buChar char="•"/>
            </a:pPr>
            <a:r>
              <a:rPr lang="en-US" sz="1400" dirty="0" smtClean="0"/>
              <a:t>Area 1 = Surface area of hemisphere (</a:t>
            </a:r>
            <a:r>
              <a:rPr lang="en-US" sz="1400" dirty="0"/>
              <a:t>2</a:t>
            </a:r>
            <a:r>
              <a:rPr lang="el-GR" sz="1400" dirty="0" smtClean="0"/>
              <a:t>πr</a:t>
            </a:r>
            <a:r>
              <a:rPr lang="el-GR" sz="1400" baseline="30000" dirty="0" smtClean="0"/>
              <a:t>2</a:t>
            </a:r>
            <a:r>
              <a:rPr lang="en-US" sz="1400" dirty="0" smtClean="0"/>
              <a:t>): (2*</a:t>
            </a:r>
            <a:r>
              <a:rPr lang="el-GR" sz="1400" dirty="0" smtClean="0"/>
              <a:t>π</a:t>
            </a:r>
            <a:r>
              <a:rPr lang="en-US" sz="1400" dirty="0" smtClean="0"/>
              <a:t>*0.8</a:t>
            </a:r>
            <a:r>
              <a:rPr lang="el-GR" sz="1400" baseline="30000" dirty="0" smtClean="0"/>
              <a:t>2</a:t>
            </a:r>
            <a:r>
              <a:rPr lang="en-US" sz="1400" dirty="0" smtClean="0"/>
              <a:t>) = 4.02 cm</a:t>
            </a:r>
            <a:r>
              <a:rPr lang="en-US" sz="1400" baseline="30000" dirty="0" smtClean="0"/>
              <a:t>2</a:t>
            </a:r>
            <a:endParaRPr lang="en-US" sz="1400" baseline="30000" dirty="0"/>
          </a:p>
          <a:p>
            <a:pPr marL="285750" indent="-285750">
              <a:buFont typeface="Arial"/>
              <a:buChar char="•"/>
            </a:pPr>
            <a:r>
              <a:rPr lang="en-US" sz="1400" dirty="0" smtClean="0"/>
              <a:t>Velocity 2 = Peak MR Velocity = 550 cm/s</a:t>
            </a:r>
          </a:p>
          <a:p>
            <a:pPr marL="285750" indent="-285750">
              <a:buFont typeface="Arial"/>
              <a:buChar char="•"/>
            </a:pPr>
            <a:r>
              <a:rPr lang="en-US" sz="1400" dirty="0" smtClean="0"/>
              <a:t>Area 2 = </a:t>
            </a:r>
            <a:r>
              <a:rPr lang="en-US" sz="1400" b="1" dirty="0" smtClean="0"/>
              <a:t>EROA</a:t>
            </a:r>
          </a:p>
          <a:p>
            <a:endParaRPr lang="en-US" sz="1400" dirty="0" smtClean="0"/>
          </a:p>
          <a:p>
            <a:r>
              <a:rPr lang="en-US" sz="1400" b="1" dirty="0" smtClean="0"/>
              <a:t>EROA</a:t>
            </a:r>
            <a:r>
              <a:rPr lang="en-US" sz="1400" dirty="0" smtClean="0"/>
              <a:t> = (</a:t>
            </a:r>
            <a:r>
              <a:rPr lang="en-US" sz="1400" dirty="0" err="1" smtClean="0"/>
              <a:t>Nyquist</a:t>
            </a:r>
            <a:r>
              <a:rPr lang="en-US" sz="1400" dirty="0" smtClean="0"/>
              <a:t> </a:t>
            </a:r>
            <a:r>
              <a:rPr lang="en-US" sz="1400" dirty="0"/>
              <a:t>Limit: </a:t>
            </a:r>
            <a:r>
              <a:rPr lang="en-US" sz="1400" dirty="0" smtClean="0"/>
              <a:t>38 </a:t>
            </a:r>
            <a:r>
              <a:rPr lang="en-US" sz="1400" dirty="0"/>
              <a:t>cm/</a:t>
            </a:r>
            <a:r>
              <a:rPr lang="en-US" sz="1400" dirty="0" smtClean="0"/>
              <a:t>s) * (</a:t>
            </a:r>
            <a:r>
              <a:rPr lang="en-US" sz="1400" dirty="0"/>
              <a:t>Surface area of hemisphere </a:t>
            </a:r>
            <a:r>
              <a:rPr lang="en-US" sz="1400" dirty="0" smtClean="0"/>
              <a:t>4.02 cm</a:t>
            </a:r>
            <a:r>
              <a:rPr lang="en-US" sz="1400" baseline="30000" dirty="0" smtClean="0"/>
              <a:t>2</a:t>
            </a:r>
            <a:r>
              <a:rPr lang="en-US" sz="1400" dirty="0" smtClean="0"/>
              <a:t>) / (</a:t>
            </a:r>
            <a:r>
              <a:rPr lang="en-US" sz="1400" dirty="0"/>
              <a:t>Peak MR Velocity = 550 cm/</a:t>
            </a:r>
            <a:r>
              <a:rPr lang="en-US" sz="1400" dirty="0" smtClean="0"/>
              <a:t>s)</a:t>
            </a:r>
          </a:p>
          <a:p>
            <a:endParaRPr lang="en-US" sz="1400" dirty="0"/>
          </a:p>
          <a:p>
            <a:r>
              <a:rPr lang="en-US" sz="1400" b="1" dirty="0" smtClean="0"/>
              <a:t>EROA</a:t>
            </a:r>
            <a:r>
              <a:rPr lang="en-US" sz="1400" dirty="0" smtClean="0"/>
              <a:t> = 0.28 cm</a:t>
            </a:r>
            <a:r>
              <a:rPr lang="en-US" sz="1400" baseline="30000" dirty="0" smtClean="0"/>
              <a:t>2 </a:t>
            </a:r>
            <a:r>
              <a:rPr lang="en-US" sz="1400" dirty="0" smtClean="0"/>
              <a:t>= Moderate Mitral Regurgitation</a:t>
            </a:r>
            <a:endParaRPr lang="en-US" sz="1400" baseline="30000" dirty="0"/>
          </a:p>
        </p:txBody>
      </p:sp>
      <p:sp>
        <p:nvSpPr>
          <p:cNvPr id="11"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spTree>
    <p:extLst>
      <p:ext uri="{BB962C8B-B14F-4D97-AF65-F5344CB8AC3E}">
        <p14:creationId xmlns:p14="http://schemas.microsoft.com/office/powerpoint/2010/main" val="29934106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5905" y="165665"/>
            <a:ext cx="7389502" cy="8622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Quantification of Mitral Regurgitation</a:t>
            </a:r>
          </a:p>
          <a:p>
            <a:r>
              <a:rPr lang="en-US" sz="1800" i="1" dirty="0" smtClean="0"/>
              <a:t>Proximal </a:t>
            </a:r>
            <a:r>
              <a:rPr lang="en-US" sz="1800" i="1" dirty="0" err="1" smtClean="0"/>
              <a:t>Isovelocity</a:t>
            </a:r>
            <a:r>
              <a:rPr lang="en-US" sz="1800" i="1" dirty="0" smtClean="0"/>
              <a:t> Surface Area (PISA) Method</a:t>
            </a:r>
            <a:endParaRPr lang="en-US" sz="1800" i="1" dirty="0"/>
          </a:p>
        </p:txBody>
      </p:sp>
      <p:sp>
        <p:nvSpPr>
          <p:cNvPr id="8" name="Title 1"/>
          <p:cNvSpPr txBox="1">
            <a:spLocks/>
          </p:cNvSpPr>
          <p:nvPr/>
        </p:nvSpPr>
        <p:spPr>
          <a:xfrm>
            <a:off x="2" y="0"/>
            <a:ext cx="2496022" cy="33133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rgbClr val="336699"/>
                </a:solidFill>
                <a:latin typeface="Arial" panose="020B0604020202020204" pitchFamily="34" charset="0"/>
                <a:ea typeface="+mj-ea"/>
                <a:cs typeface="Arial" panose="020B0604020202020204" pitchFamily="34" charset="0"/>
              </a:defRPr>
            </a:lvl1pPr>
          </a:lstStyle>
          <a:p>
            <a:r>
              <a:rPr lang="en-US" sz="1200" dirty="0" smtClean="0"/>
              <a:t>ASE 2 Minute Tutorials: PISA</a:t>
            </a:r>
            <a:endParaRPr lang="en-US" sz="1200" i="1" dirty="0"/>
          </a:p>
        </p:txBody>
      </p:sp>
      <p:sp>
        <p:nvSpPr>
          <p:cNvPr id="9" name="TextBox 8"/>
          <p:cNvSpPr txBox="1"/>
          <p:nvPr/>
        </p:nvSpPr>
        <p:spPr>
          <a:xfrm>
            <a:off x="528280" y="1298076"/>
            <a:ext cx="4880926" cy="2308324"/>
          </a:xfrm>
          <a:prstGeom prst="rect">
            <a:avLst/>
          </a:prstGeom>
          <a:noFill/>
        </p:spPr>
        <p:txBody>
          <a:bodyPr wrap="square" rtlCol="0">
            <a:spAutoFit/>
          </a:bodyPr>
          <a:lstStyle/>
          <a:p>
            <a:r>
              <a:rPr lang="en-US" sz="1600" b="1" dirty="0" smtClean="0"/>
              <a:t>Step 6:</a:t>
            </a:r>
            <a:r>
              <a:rPr lang="en-US" sz="1600" dirty="0" smtClean="0"/>
              <a:t> </a:t>
            </a:r>
            <a:r>
              <a:rPr lang="en-US" sz="1600" dirty="0"/>
              <a:t>Calculate Mitral Regurgitant </a:t>
            </a:r>
            <a:r>
              <a:rPr lang="en-US" sz="1600" dirty="0" smtClean="0"/>
              <a:t>Volume</a:t>
            </a:r>
          </a:p>
          <a:p>
            <a:pPr marL="342900" indent="-342900">
              <a:buFont typeface="Arial"/>
              <a:buChar char="•"/>
            </a:pPr>
            <a:r>
              <a:rPr lang="en-US" sz="1600" dirty="0" smtClean="0"/>
              <a:t>Regurgitant </a:t>
            </a:r>
            <a:r>
              <a:rPr lang="en-US" sz="1600" dirty="0"/>
              <a:t>Volume = EROA * </a:t>
            </a:r>
            <a:r>
              <a:rPr lang="en-US" sz="1600" dirty="0" smtClean="0"/>
              <a:t>VTI</a:t>
            </a:r>
          </a:p>
          <a:p>
            <a:endParaRPr lang="en-US" sz="1600" dirty="0"/>
          </a:p>
          <a:p>
            <a:r>
              <a:rPr lang="en-US" sz="1600" b="1" dirty="0"/>
              <a:t>Example:</a:t>
            </a:r>
          </a:p>
          <a:p>
            <a:r>
              <a:rPr lang="en-US" sz="1600" b="1" dirty="0"/>
              <a:t>EROA</a:t>
            </a:r>
            <a:r>
              <a:rPr lang="en-US" sz="1600" dirty="0"/>
              <a:t> = 0.28 </a:t>
            </a:r>
            <a:r>
              <a:rPr lang="en-US" sz="1600" dirty="0" smtClean="0"/>
              <a:t>cm</a:t>
            </a:r>
            <a:r>
              <a:rPr lang="en-US" sz="1600" baseline="30000" dirty="0" smtClean="0"/>
              <a:t>2</a:t>
            </a:r>
          </a:p>
          <a:p>
            <a:r>
              <a:rPr lang="en-US" sz="1600" b="1" dirty="0" smtClean="0"/>
              <a:t>VTI </a:t>
            </a:r>
            <a:r>
              <a:rPr lang="en-US" sz="1600" dirty="0" smtClean="0"/>
              <a:t>= 150 cm</a:t>
            </a:r>
          </a:p>
          <a:p>
            <a:r>
              <a:rPr lang="en-US" sz="1600" b="1" dirty="0" smtClean="0"/>
              <a:t>Regurgitant Volume = </a:t>
            </a:r>
            <a:r>
              <a:rPr lang="en-US" sz="1600" dirty="0"/>
              <a:t>0.28 </a:t>
            </a:r>
            <a:r>
              <a:rPr lang="en-US" sz="1600" dirty="0" smtClean="0"/>
              <a:t>cm</a:t>
            </a:r>
            <a:r>
              <a:rPr lang="en-US" sz="1600" baseline="30000" dirty="0" smtClean="0"/>
              <a:t>2</a:t>
            </a:r>
            <a:r>
              <a:rPr lang="en-US" sz="1600" dirty="0"/>
              <a:t> </a:t>
            </a:r>
            <a:r>
              <a:rPr lang="en-US" sz="1600" dirty="0" smtClean="0"/>
              <a:t>* 150 cm</a:t>
            </a:r>
          </a:p>
          <a:p>
            <a:r>
              <a:rPr lang="en-US" sz="1600" b="1" dirty="0"/>
              <a:t>Regurgitant Volume </a:t>
            </a:r>
            <a:r>
              <a:rPr lang="en-US" sz="1600" b="1" dirty="0" smtClean="0"/>
              <a:t>= </a:t>
            </a:r>
            <a:r>
              <a:rPr lang="en-US" sz="1600" dirty="0" smtClean="0"/>
              <a:t>42 mL (cm</a:t>
            </a:r>
            <a:r>
              <a:rPr lang="en-US" sz="1600" baseline="30000" dirty="0" smtClean="0"/>
              <a:t>3</a:t>
            </a:r>
            <a:r>
              <a:rPr lang="en-US" sz="1600" dirty="0" smtClean="0"/>
              <a:t>) = Moderate Mitral Regurgitation</a:t>
            </a:r>
            <a:endParaRPr lang="en-US" sz="1600" baseline="30000" dirty="0"/>
          </a:p>
        </p:txBody>
      </p:sp>
      <p:sp>
        <p:nvSpPr>
          <p:cNvPr id="11" name="TextBox 10"/>
          <p:cNvSpPr txBox="1"/>
          <p:nvPr/>
        </p:nvSpPr>
        <p:spPr>
          <a:xfrm>
            <a:off x="5409206" y="1815242"/>
            <a:ext cx="3322603" cy="1477328"/>
          </a:xfrm>
          <a:prstGeom prst="rect">
            <a:avLst/>
          </a:prstGeom>
          <a:solidFill>
            <a:srgbClr val="3366FF"/>
          </a:solidFill>
        </p:spPr>
        <p:txBody>
          <a:bodyPr wrap="square" rtlCol="0">
            <a:spAutoFit/>
          </a:bodyPr>
          <a:lstStyle/>
          <a:p>
            <a:pPr algn="ctr"/>
            <a:r>
              <a:rPr lang="en-US" u="sng" dirty="0" smtClean="0">
                <a:solidFill>
                  <a:schemeClr val="bg1"/>
                </a:solidFill>
              </a:rPr>
              <a:t>Degree of Mitral Regurgitation:</a:t>
            </a:r>
          </a:p>
          <a:p>
            <a:pPr algn="ctr"/>
            <a:r>
              <a:rPr lang="en-US" dirty="0" smtClean="0">
                <a:solidFill>
                  <a:schemeClr val="bg1"/>
                </a:solidFill>
              </a:rPr>
              <a:t>Mild: RF &lt; 30 mL</a:t>
            </a:r>
          </a:p>
          <a:p>
            <a:pPr algn="ctr"/>
            <a:r>
              <a:rPr lang="en-US" dirty="0" smtClean="0">
                <a:solidFill>
                  <a:schemeClr val="bg1"/>
                </a:solidFill>
              </a:rPr>
              <a:t>Moderate (Grade II) = 30-44 mL</a:t>
            </a:r>
          </a:p>
          <a:p>
            <a:pPr algn="ctr"/>
            <a:r>
              <a:rPr lang="en-US" dirty="0" smtClean="0">
                <a:solidFill>
                  <a:schemeClr val="bg1"/>
                </a:solidFill>
              </a:rPr>
              <a:t>Moderate (Grade III) = 45-59 mL</a:t>
            </a:r>
          </a:p>
          <a:p>
            <a:pPr algn="ctr"/>
            <a:r>
              <a:rPr lang="en-US" dirty="0" smtClean="0">
                <a:solidFill>
                  <a:schemeClr val="bg1"/>
                </a:solidFill>
              </a:rPr>
              <a:t>Severe: RV &gt; 60 mL</a:t>
            </a:r>
          </a:p>
        </p:txBody>
      </p:sp>
    </p:spTree>
    <p:extLst>
      <p:ext uri="{BB962C8B-B14F-4D97-AF65-F5344CB8AC3E}">
        <p14:creationId xmlns:p14="http://schemas.microsoft.com/office/powerpoint/2010/main" val="10210000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DA24A734-3AFC-4B72-8DA2-2BEC023B6759}" vid="{9F02E42B-266C-45E0-BD6E-6EFEC57A34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ASE PP Template FINAL</Template>
  <TotalTime>691</TotalTime>
  <Words>1257</Words>
  <Application>Microsoft Macintosh PowerPoint</Application>
  <PresentationFormat>On-screen Show (16:9)</PresentationFormat>
  <Paragraphs>177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Quantification of Mitral Regurgitation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PISA Quick Method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Arissa Cooper</dc:creator>
  <cp:lastModifiedBy>James Lee</cp:lastModifiedBy>
  <cp:revision>38</cp:revision>
  <cp:lastPrinted>2018-04-04T14:03:58Z</cp:lastPrinted>
  <dcterms:created xsi:type="dcterms:W3CDTF">2017-11-07T20:46:37Z</dcterms:created>
  <dcterms:modified xsi:type="dcterms:W3CDTF">2019-01-30T02:02:31Z</dcterms:modified>
</cp:coreProperties>
</file>